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2" r:id="rId13"/>
    <p:sldId id="269" r:id="rId14"/>
    <p:sldId id="272" r:id="rId15"/>
    <p:sldId id="273" r:id="rId16"/>
    <p:sldId id="274" r:id="rId17"/>
    <p:sldId id="275" r:id="rId18"/>
    <p:sldId id="276" r:id="rId19"/>
    <p:sldId id="291" r:id="rId20"/>
    <p:sldId id="277" r:id="rId21"/>
    <p:sldId id="293" r:id="rId22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9" d="100"/>
          <a:sy n="89" d="100"/>
        </p:scale>
        <p:origin x="-392" y="116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d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nl-NL"/>
  <c:roundedCorners val="0"/>
  <c:style val="18"/>
  <c:chart>
    <c:title>
      <c:tx>
        <c:rich>
          <a:bodyPr rot="0"/>
          <a:lstStyle/>
          <a:p>
            <a:pPr lvl="0"/>
            <a:endParaRPr lang="nl-NL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B6C9D"/>
            </a:solidFill>
            <a:ln w="12700" cap="flat">
              <a:noFill/>
              <a:miter lim="400000"/>
            </a:ln>
            <a:effectLst>
              <a:outerShdw blurRad="76200" dir="18900000" algn="tl">
                <a:srgbClr val="000000">
                  <a:alpha val="80000"/>
                </a:srgbClr>
              </a:outerShdw>
            </a:effectLst>
          </c:spPr>
          <c:explosion val="4"/>
          <c:dPt>
            <c:idx val="0"/>
            <c:bubble3D val="0"/>
          </c:dPt>
          <c:dPt>
            <c:idx val="1"/>
            <c:bubble3D val="0"/>
            <c:spPr>
              <a:solidFill>
                <a:srgbClr val="CA423E"/>
              </a:solidFill>
              <a:ln w="12700" cap="flat">
                <a:noFill/>
                <a:miter lim="400000"/>
              </a:ln>
              <a:effectLst>
                <a:outerShdw blurRad="76200" dir="18900000" algn="tl">
                  <a:srgbClr val="000000">
                    <a:alpha val="80000"/>
                  </a:srgbClr>
                </a:outerShdw>
              </a:effectLst>
            </c:spPr>
          </c:dPt>
          <c:dLbls>
            <c:numFmt formatCode="#,##0" sourceLinked="0"/>
            <c:txPr>
              <a:bodyPr/>
              <a:lstStyle/>
              <a:p>
                <a:pPr lvl="0">
                  <a:defRPr sz="160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Gill San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Cases</c:v>
                </c:pt>
                <c:pt idx="1">
                  <c:v>Controls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750.0</c:v>
                </c:pt>
                <c:pt idx="1">
                  <c:v>216.0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8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70234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So, how did we go about building such a model? </a:t>
            </a:r>
            <a:br>
              <a:rPr sz="2200"/>
            </a:br>
            <a:r>
              <a:rPr sz="2200"/>
              <a:t>The first thing we need is a golden set, a set of variants for which we actually know wether they are benign or pathogenic.</a:t>
            </a:r>
          </a:p>
          <a:p>
            <a:pPr lvl="0">
              <a:defRPr sz="1800"/>
            </a:pPr>
            <a:r>
              <a:rPr sz="2200"/>
              <a:t>Second, we need a set of parameters for each variant that might be indicative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Then, using logistic regression analysis, we can optimize the weights of the individual parameters. Then, when we have a good idea of how the model is performing, a suitable cutoff point can be set.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 output of these steps is a model that, if all parameter values are supplied, can classify any new variant as being either pathogenic or benign.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This is a typical example of a question that researchers get: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endParaRPr sz="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Think about all the different data you would need to gather, integrate and validate to come up with some sensible answer:</a:t>
            </a:r>
          </a:p>
          <a:p>
            <a:pPr lvl="0" defTabSz="647700"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800"/>
            </a:pPr>
            <a:r>
              <a:rPr sz="800">
                <a:latin typeface="Helvetica"/>
                <a:ea typeface="Helvetica"/>
                <a:cs typeface="Helvetica"/>
                <a:sym typeface="Helvetica"/>
              </a:rPr>
              <a:t>Summarizing, already one pretty routine question leads to much work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So, how did we go about building such a model? </a:t>
            </a:r>
            <a:br>
              <a:rPr sz="2200"/>
            </a:br>
            <a:r>
              <a:rPr sz="2200"/>
              <a:t>The first thing we need is a golden set, a set of variants for which we actually know wether they are benign or pathogenic.</a:t>
            </a:r>
          </a:p>
          <a:p>
            <a:pPr lvl="0">
              <a:defRPr sz="1800"/>
            </a:pPr>
            <a:r>
              <a:rPr sz="2200"/>
              <a:t>Second, we need a set of parameters for each variant that might be indicative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Then, using logistic regression analysis, we can optimize the weights of the individual parameters. Then, when we have a good idea of how the model is performing, a suitable cutoff point can be set.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 output of these steps is a model that, if all parameter values are supplied, can classify any new variant as being either pathogenic or benign.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Hoofdtekst - niveau één</a:t>
            </a:r>
          </a:p>
          <a:p>
            <a:pPr lvl="1">
              <a:defRPr sz="1800"/>
            </a:pPr>
            <a:r>
              <a:rPr sz="3600"/>
              <a:t>Hoofdtekst - niveau twee</a:t>
            </a:r>
          </a:p>
          <a:p>
            <a:pPr lvl="2">
              <a:defRPr sz="1800"/>
            </a:pPr>
            <a:r>
              <a:rPr sz="3600"/>
              <a:t>Hoofdtekst - niveau drie</a:t>
            </a:r>
          </a:p>
          <a:p>
            <a:pPr lvl="3">
              <a:defRPr sz="1800"/>
            </a:pPr>
            <a:r>
              <a:rPr sz="3600"/>
              <a:t>Hoofdtekst - niveau vier</a:t>
            </a:r>
          </a:p>
          <a:p>
            <a:pPr lvl="4">
              <a:defRPr sz="1800"/>
            </a:pPr>
            <a:r>
              <a:rPr sz="36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Titeltekst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Hoofdtekst - niveau één</a:t>
            </a:r>
          </a:p>
          <a:p>
            <a:pPr lvl="1">
              <a:defRPr sz="1800"/>
            </a:pPr>
            <a:r>
              <a:rPr sz="3400"/>
              <a:t>Hoofdtekst - niveau twee</a:t>
            </a:r>
          </a:p>
          <a:p>
            <a:pPr lvl="2">
              <a:defRPr sz="1800"/>
            </a:pPr>
            <a:r>
              <a:rPr sz="3400"/>
              <a:t>Hoofdtekst - niveau drie</a:t>
            </a:r>
          </a:p>
          <a:p>
            <a:pPr lvl="3">
              <a:defRPr sz="1800"/>
            </a:pPr>
            <a:r>
              <a:rPr sz="3400"/>
              <a:t>Hoofdtekst - niveau vier</a:t>
            </a:r>
          </a:p>
          <a:p>
            <a:pPr lvl="4">
              <a:defRPr sz="1800"/>
            </a:pPr>
            <a:r>
              <a:rPr sz="34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Titeltekst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Hoofdtekst - niveau één</a:t>
            </a:r>
          </a:p>
          <a:p>
            <a:pPr lvl="1">
              <a:defRPr sz="1800"/>
            </a:pPr>
            <a:r>
              <a:rPr sz="3400"/>
              <a:t>Hoofdtekst - niveau twee</a:t>
            </a:r>
          </a:p>
          <a:p>
            <a:pPr lvl="2">
              <a:defRPr sz="1800"/>
            </a:pPr>
            <a:r>
              <a:rPr sz="3400"/>
              <a:t>Hoofdtekst - niveau drie</a:t>
            </a:r>
          </a:p>
          <a:p>
            <a:pPr lvl="3">
              <a:defRPr sz="1800"/>
            </a:pPr>
            <a:r>
              <a:rPr sz="3400"/>
              <a:t>Hoofdtekst - niveau vier</a:t>
            </a:r>
          </a:p>
          <a:p>
            <a:pPr lvl="4">
              <a:defRPr sz="1800"/>
            </a:pPr>
            <a:r>
              <a:rPr sz="34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>
              <a:defRPr sz="1800"/>
            </a:pPr>
            <a:r>
              <a:rPr sz="2400"/>
              <a:t>Hoofdtekst - niveau één</a:t>
            </a:r>
          </a:p>
          <a:p>
            <a:pPr lvl="1">
              <a:defRPr sz="1800"/>
            </a:pPr>
            <a:r>
              <a:rPr sz="2400"/>
              <a:t>Hoofdtekst - niveau twee</a:t>
            </a:r>
          </a:p>
          <a:p>
            <a:pPr lvl="2">
              <a:defRPr sz="1800"/>
            </a:pPr>
            <a:r>
              <a:rPr sz="2400"/>
              <a:t>Hoofdtekst - niveau drie</a:t>
            </a:r>
          </a:p>
          <a:p>
            <a:pPr lvl="3">
              <a:defRPr sz="1800"/>
            </a:pPr>
            <a:r>
              <a:rPr sz="2400"/>
              <a:t>Hoofdtekst - niveau vier</a:t>
            </a:r>
          </a:p>
          <a:p>
            <a:pPr lvl="4">
              <a:defRPr sz="1800"/>
            </a:pPr>
            <a:r>
              <a:rPr sz="24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Hoofdtekst - niveau één</a:t>
            </a:r>
          </a:p>
          <a:p>
            <a:pPr lvl="1">
              <a:defRPr sz="1800"/>
            </a:pPr>
            <a:r>
              <a:rPr sz="4200"/>
              <a:t>Hoofdtekst - niveau twee</a:t>
            </a:r>
          </a:p>
          <a:p>
            <a:pPr lvl="2">
              <a:defRPr sz="1800"/>
            </a:pPr>
            <a:r>
              <a:rPr sz="4200"/>
              <a:t>Hoofdtekst - niveau drie</a:t>
            </a:r>
          </a:p>
          <a:p>
            <a:pPr lvl="3">
              <a:defRPr sz="1800"/>
            </a:pPr>
            <a:r>
              <a:rPr sz="4200"/>
              <a:t>Hoofdtekst - niveau vier</a:t>
            </a:r>
          </a:p>
          <a:p>
            <a:pPr lvl="4">
              <a:defRPr sz="1800"/>
            </a:pPr>
            <a:r>
              <a:rPr sz="42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Hoofdtekst - niveau één</a:t>
            </a:r>
          </a:p>
          <a:p>
            <a:pPr lvl="1">
              <a:defRPr sz="1800"/>
            </a:pPr>
            <a:r>
              <a:rPr sz="4200"/>
              <a:t>Hoofdtekst - niveau twee</a:t>
            </a:r>
          </a:p>
          <a:p>
            <a:pPr lvl="2">
              <a:defRPr sz="1800"/>
            </a:pPr>
            <a:r>
              <a:rPr sz="4200"/>
              <a:t>Hoofdtekst - niveau drie</a:t>
            </a:r>
          </a:p>
          <a:p>
            <a:pPr lvl="3">
              <a:defRPr sz="1800"/>
            </a:pPr>
            <a:r>
              <a:rPr sz="4200"/>
              <a:t>Hoofdtekst - niveau vier</a:t>
            </a:r>
          </a:p>
          <a:p>
            <a:pPr lvl="4">
              <a:defRPr sz="1800"/>
            </a:pPr>
            <a:r>
              <a:rPr sz="42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Titeltekst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.png"/>
          <p:cNvPicPr/>
          <p:nvPr userDrawn="1"/>
        </p:nvPicPr>
        <p:blipFill>
          <a:blip r:embed="rId17">
            <a:alphaModFix amt="30000"/>
            <a:extLst/>
          </a:blip>
          <a:stretch>
            <a:fillRect/>
          </a:stretch>
        </p:blipFill>
        <p:spPr>
          <a:xfrm>
            <a:off x="-550102" y="7111484"/>
            <a:ext cx="4120115" cy="4369195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algn="ctr" defTabSz="584200">
        <a:defRPr sz="84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6.tif"/><Relationship Id="rId8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hyperlink" Target="https://diagnostics.bio-prodict.n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hyperlink" Target="http://graphemica.com/%E2%86%BB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70000" y="-7620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5000" b="1"/>
            </a:lvl1pPr>
          </a:lstStyle>
          <a:p>
            <a:pPr lvl="0">
              <a:defRPr sz="1800" b="0"/>
            </a:pPr>
            <a:r>
              <a:rPr sz="5000" b="1"/>
              <a:t>3DM for Diagnostics</a:t>
            </a:r>
          </a:p>
        </p:txBody>
      </p:sp>
      <p:sp>
        <p:nvSpPr>
          <p:cNvPr id="49" name="Shape 49"/>
          <p:cNvSpPr/>
          <p:nvPr/>
        </p:nvSpPr>
        <p:spPr>
          <a:xfrm>
            <a:off x="9354883" y="8362166"/>
            <a:ext cx="335990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>
              <a:defRPr sz="1800"/>
            </a:pPr>
            <a:r>
              <a:rPr lang="en-US" sz="2000" dirty="0" err="1" smtClean="0">
                <a:solidFill>
                  <a:srgbClr val="444444"/>
                </a:solidFill>
              </a:rPr>
              <a:t>Henk</a:t>
            </a:r>
            <a:r>
              <a:rPr lang="en-US" sz="2000" dirty="0" smtClean="0">
                <a:solidFill>
                  <a:srgbClr val="444444"/>
                </a:solidFill>
              </a:rPr>
              <a:t>-Jan Joosten</a:t>
            </a:r>
            <a:r>
              <a:rPr sz="2000" dirty="0" smtClean="0">
                <a:solidFill>
                  <a:srgbClr val="444444"/>
                </a:solidFill>
              </a:rPr>
              <a:t>,  </a:t>
            </a:r>
            <a:r>
              <a:rPr sz="2000" dirty="0">
                <a:solidFill>
                  <a:srgbClr val="444444"/>
                </a:solidFill>
              </a:rPr>
              <a:t>Bio-Prodict</a:t>
            </a:r>
            <a:br>
              <a:rPr sz="2000" dirty="0">
                <a:solidFill>
                  <a:srgbClr val="444444"/>
                </a:solidFill>
              </a:rPr>
            </a:br>
            <a:endParaRPr dirty="0">
              <a:solidFill>
                <a:srgbClr val="444444"/>
              </a:solidFill>
            </a:endParaRPr>
          </a:p>
        </p:txBody>
      </p:sp>
      <p:pic>
        <p:nvPicPr>
          <p:cNvPr id="50" name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994" y="7063687"/>
            <a:ext cx="3852746" cy="439518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1270000" y="36165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303783">
              <a:defRPr sz="1800"/>
            </a:pPr>
            <a:r>
              <a:rPr lang="en-US" sz="4368" b="1" dirty="0" smtClean="0">
                <a:solidFill>
                  <a:srgbClr val="606060"/>
                </a:solidFill>
              </a:rPr>
              <a:t>Protein Superfamily Systems</a:t>
            </a:r>
          </a:p>
          <a:p>
            <a:pPr lvl="0" defTabSz="303783">
              <a:defRPr sz="1800"/>
            </a:pPr>
            <a:r>
              <a:rPr lang="en-US" sz="4368" b="1" dirty="0" smtClean="0">
                <a:solidFill>
                  <a:srgbClr val="606060"/>
                </a:solidFill>
              </a:rPr>
              <a:t>&amp; Pathogenicity predictions of </a:t>
            </a:r>
          </a:p>
          <a:p>
            <a:pPr lvl="0" defTabSz="303783">
              <a:defRPr sz="1800"/>
            </a:pPr>
            <a:r>
              <a:rPr lang="en-US" sz="4368" b="1" dirty="0" smtClean="0">
                <a:solidFill>
                  <a:srgbClr val="606060"/>
                </a:solidFill>
              </a:rPr>
              <a:t>Human Gene Variants</a:t>
            </a:r>
            <a:endParaRPr sz="4368" b="1" dirty="0">
              <a:solidFill>
                <a:srgbClr val="606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66786" y="1582650"/>
            <a:ext cx="9029700" cy="1866900"/>
          </a:xfrm>
          <a:prstGeom prst="rect">
            <a:avLst/>
          </a:prstGeom>
        </p:spPr>
        <p:txBody>
          <a:bodyPr/>
          <a:lstStyle/>
          <a:p>
            <a:pPr marL="1390650" lvl="1" indent="-628650">
              <a:defRPr sz="1800"/>
            </a:pPr>
            <a:r>
              <a:rPr sz="2200" b="1" dirty="0"/>
              <a:t>From literature to structure</a:t>
            </a:r>
            <a:br>
              <a:rPr sz="2200" b="1" dirty="0"/>
            </a:br>
            <a:r>
              <a:rPr sz="2200" b="1" dirty="0"/>
              <a:t/>
            </a:r>
            <a:br>
              <a:rPr sz="2200" b="1" dirty="0"/>
            </a:br>
            <a:r>
              <a:rPr sz="2000" b="1" i="1" dirty="0"/>
              <a:t>Which positions are related to Prostate Cancer?</a:t>
            </a:r>
            <a:endParaRPr sz="2000" b="1" dirty="0"/>
          </a:p>
        </p:txBody>
      </p:sp>
      <p:sp>
        <p:nvSpPr>
          <p:cNvPr id="157" name="Shape 157"/>
          <p:cNvSpPr/>
          <p:nvPr/>
        </p:nvSpPr>
        <p:spPr>
          <a:xfrm>
            <a:off x="3670300" y="406400"/>
            <a:ext cx="56642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Data integration</a:t>
            </a:r>
          </a:p>
        </p:txBody>
      </p:sp>
      <p:pic>
        <p:nvPicPr>
          <p:cNvPr id="158" name="nrcanc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1000" y="1322294"/>
            <a:ext cx="9017000" cy="958936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511300" y="4686300"/>
            <a:ext cx="4178300" cy="186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2400"/>
              </a:spcBef>
              <a:defRPr sz="2000" b="1" i="1">
                <a:solidFill>
                  <a:srgbClr val="606060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000" b="1" i="1" dirty="0">
                <a:solidFill>
                  <a:srgbClr val="A6A6A6"/>
                </a:solidFill>
              </a:rPr>
              <a:t>For each pink position there are at least 30 papers discussing a mutation at that position together with “Prostate Cancer”</a:t>
            </a:r>
            <a:endParaRPr sz="2000" b="1" dirty="0">
              <a:solidFill>
                <a:srgbClr val="A6A6A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1.png"/>
          <p:cNvPicPr/>
          <p:nvPr/>
        </p:nvPicPr>
        <p:blipFill>
          <a:blip r:embed="rId3">
            <a:extLst/>
          </a:blip>
          <a:srcRect l="875" t="2154" r="10797" b="718"/>
          <a:stretch>
            <a:fillRect/>
          </a:stretch>
        </p:blipFill>
        <p:spPr>
          <a:xfrm>
            <a:off x="941782" y="1433669"/>
            <a:ext cx="10451109" cy="7299620"/>
          </a:xfrm>
          <a:prstGeom prst="rect">
            <a:avLst/>
          </a:prstGeom>
          <a:ln w="12700">
            <a:miter lim="400000"/>
          </a:ln>
          <a:effectLst>
            <a:outerShdw blurRad="234950" dist="38100" dir="2700000" sx="104000" sy="104000" algn="tl" rotWithShape="0">
              <a:srgbClr val="000000">
                <a:alpha val="32000"/>
              </a:srgbClr>
            </a:outerShdw>
          </a:effectLst>
        </p:spPr>
      </p:pic>
      <p:sp>
        <p:nvSpPr>
          <p:cNvPr id="165" name="Shape 165"/>
          <p:cNvSpPr/>
          <p:nvPr/>
        </p:nvSpPr>
        <p:spPr>
          <a:xfrm>
            <a:off x="399545" y="406400"/>
            <a:ext cx="11601044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606060"/>
                </a:solidFill>
              </a:rPr>
              <a:t>3DM automatically extracts mutation data from literature</a:t>
            </a:r>
            <a:endParaRPr sz="2800" b="1" dirty="0">
              <a:solidFill>
                <a:srgbClr val="606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2.png"/>
          <p:cNvPicPr/>
          <p:nvPr/>
        </p:nvPicPr>
        <p:blipFill>
          <a:blip r:embed="rId2">
            <a:extLst/>
          </a:blip>
          <a:srcRect l="328" t="2525" b="930"/>
          <a:stretch>
            <a:fillRect/>
          </a:stretch>
        </p:blipFill>
        <p:spPr>
          <a:xfrm>
            <a:off x="627854" y="1577308"/>
            <a:ext cx="11456055" cy="6442477"/>
          </a:xfrm>
          <a:prstGeom prst="rect">
            <a:avLst/>
          </a:prstGeom>
          <a:ln w="12700">
            <a:miter lim="400000"/>
          </a:ln>
          <a:effectLst>
            <a:outerShdw blurRad="288925" dist="38100" dir="2700000" sx="104000" sy="104000" algn="tl" rotWithShape="0">
              <a:srgbClr val="000000">
                <a:alpha val="25000"/>
              </a:srgbClr>
            </a:outerShdw>
          </a:effectLst>
        </p:spPr>
      </p:pic>
      <p:sp>
        <p:nvSpPr>
          <p:cNvPr id="4" name="Shape 165"/>
          <p:cNvSpPr/>
          <p:nvPr/>
        </p:nvSpPr>
        <p:spPr>
          <a:xfrm>
            <a:off x="399545" y="406400"/>
            <a:ext cx="11601044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606060"/>
                </a:solidFill>
              </a:rPr>
              <a:t>3DM automatically extracts mutation data from literature</a:t>
            </a:r>
            <a:endParaRPr sz="2800" b="1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050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1270000" y="756322"/>
            <a:ext cx="10464800" cy="146314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8400" b="1" dirty="0"/>
              <a:t>3DM</a:t>
            </a:r>
          </a:p>
        </p:txBody>
      </p:sp>
      <p:sp>
        <p:nvSpPr>
          <p:cNvPr id="176" name="Shape 176"/>
          <p:cNvSpPr/>
          <p:nvPr/>
        </p:nvSpPr>
        <p:spPr>
          <a:xfrm>
            <a:off x="890122" y="3041239"/>
            <a:ext cx="11226801" cy="416524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miter lim="400000"/>
          </a:ln>
          <a:effectLst>
            <a:outerShdw blurRad="317500" dist="38100" dir="2700000" sx="104000" sy="104000" algn="tl" rotWithShape="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2400" dirty="0" smtClean="0"/>
              <a:t>Massive </a:t>
            </a:r>
            <a:r>
              <a:rPr sz="2400" dirty="0" smtClean="0"/>
              <a:t>data integration</a:t>
            </a:r>
            <a:r>
              <a:rPr lang="en-US" sz="2400" dirty="0" smtClean="0"/>
              <a:t> to</a:t>
            </a: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sz="2400" dirty="0"/>
              <a:t>enable data transfer</a:t>
            </a:r>
          </a:p>
          <a:p>
            <a:pPr lvl="0">
              <a:defRPr sz="1800"/>
            </a:pPr>
            <a:endParaRPr sz="2400" dirty="0"/>
          </a:p>
          <a:p>
            <a:pPr lvl="0">
              <a:defRPr sz="1800"/>
            </a:pPr>
            <a:r>
              <a:rPr sz="2400" dirty="0"/>
              <a:t>between proteins</a:t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sz="2400" dirty="0"/>
              <a:t>between data types</a:t>
            </a:r>
          </a:p>
          <a:p>
            <a:pPr lvl="0">
              <a:defRPr sz="1800"/>
            </a:pPr>
            <a:endParaRPr sz="2400" dirty="0"/>
          </a:p>
          <a:p>
            <a:pPr lvl="0">
              <a:defRPr sz="1800"/>
            </a:pPr>
            <a:r>
              <a:rPr lang="nl-NL" sz="2400" dirty="0"/>
              <a:t>t</a:t>
            </a:r>
            <a:r>
              <a:rPr lang="en-US" sz="2400" dirty="0" smtClean="0"/>
              <a:t>o </a:t>
            </a:r>
            <a:r>
              <a:rPr sz="2400" dirty="0" smtClean="0"/>
              <a:t>learn </a:t>
            </a:r>
            <a:r>
              <a:rPr sz="2400" dirty="0"/>
              <a:t>from it</a:t>
            </a:r>
            <a:br>
              <a:rPr sz="2400" dirty="0"/>
            </a:br>
            <a:endParaRPr lang="en-US" sz="2400" dirty="0" smtClean="0"/>
          </a:p>
          <a:p>
            <a:pPr lvl="0">
              <a:defRPr sz="1800"/>
            </a:pPr>
            <a:r>
              <a:rPr lang="en-US" sz="2400" dirty="0" smtClean="0"/>
              <a:t>and to predict!</a:t>
            </a:r>
            <a:endParaRPr sz="2400" dirty="0"/>
          </a:p>
        </p:txBody>
      </p:sp>
      <p:sp>
        <p:nvSpPr>
          <p:cNvPr id="4" name="Shape 180"/>
          <p:cNvSpPr/>
          <p:nvPr/>
        </p:nvSpPr>
        <p:spPr>
          <a:xfrm>
            <a:off x="890122" y="7759968"/>
            <a:ext cx="11226801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0">
              <a:defRPr sz="1800"/>
            </a:pPr>
            <a:r>
              <a:rPr sz="2800" b="1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rPr>
              <a:t>Now that we have all this integrated data, can we use it to predict the effects of variants?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1122" y="1143000"/>
            <a:ext cx="129921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Building the predictive model</a:t>
            </a:r>
          </a:p>
        </p:txBody>
      </p:sp>
      <p:sp>
        <p:nvSpPr>
          <p:cNvPr id="188" name="Shape 188"/>
          <p:cNvSpPr/>
          <p:nvPr/>
        </p:nvSpPr>
        <p:spPr>
          <a:xfrm>
            <a:off x="952500" y="2489200"/>
            <a:ext cx="10680700" cy="631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lvl="0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 b="1"/>
              <a:t>Input</a:t>
            </a:r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/>
              <a:t>High-quality case and control groups</a:t>
            </a:r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/>
              <a:t>Parameters that might be indicative of the variant being pathogenic or benign</a:t>
            </a:r>
          </a:p>
          <a:p>
            <a:pPr lvl="0" algn="l">
              <a:spcBef>
                <a:spcPts val="2400"/>
              </a:spcBef>
              <a:defRPr sz="1800"/>
            </a:pPr>
            <a:r>
              <a:rPr sz="2400"/>
              <a:t/>
            </a:r>
            <a:br>
              <a:rPr sz="2400"/>
            </a:br>
            <a:r>
              <a:rPr sz="2400"/>
              <a:t/>
            </a:r>
            <a:br>
              <a:rPr sz="2400"/>
            </a:br>
            <a:endParaRPr sz="24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3DM variant effect predictions</a:t>
            </a:r>
          </a:p>
        </p:txBody>
      </p:sp>
      <p:graphicFrame>
        <p:nvGraphicFramePr>
          <p:cNvPr id="193" name="Chart 193"/>
          <p:cNvGraphicFramePr/>
          <p:nvPr/>
        </p:nvGraphicFramePr>
        <p:xfrm>
          <a:off x="7315606" y="4194925"/>
          <a:ext cx="5283201" cy="528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546100" y="2603500"/>
            <a:ext cx="10464800" cy="3733800"/>
          </a:xfrm>
          <a:prstGeom prst="rect">
            <a:avLst/>
          </a:prstGeom>
        </p:spPr>
        <p:txBody>
          <a:bodyPr/>
          <a:lstStyle/>
          <a:p>
            <a:pPr marL="812120" lvl="0" indent="-494620">
              <a:spcBef>
                <a:spcPts val="3800"/>
              </a:spcBef>
              <a:defRPr sz="1800"/>
            </a:pPr>
            <a:r>
              <a:rPr sz="2400">
                <a:uFill>
                  <a:solidFill/>
                </a:uFill>
              </a:rPr>
              <a:t>966 patients with variants in </a:t>
            </a:r>
            <a:r>
              <a:rPr sz="2400" b="1">
                <a:uFill>
                  <a:solidFill/>
                </a:uFill>
              </a:rPr>
              <a:t>KCNH2</a:t>
            </a:r>
            <a:r>
              <a:rPr sz="2400">
                <a:uFill>
                  <a:solidFill/>
                </a:uFill>
              </a:rPr>
              <a:t>, </a:t>
            </a:r>
            <a:r>
              <a:rPr sz="2400" b="1">
                <a:uFill>
                  <a:solidFill/>
                </a:uFill>
              </a:rPr>
              <a:t>KCNQ1</a:t>
            </a:r>
            <a:r>
              <a:rPr sz="2400">
                <a:uFill>
                  <a:solidFill/>
                </a:uFill>
              </a:rPr>
              <a:t> or </a:t>
            </a:r>
            <a:r>
              <a:rPr sz="2400" b="1">
                <a:uFill>
                  <a:solidFill/>
                </a:uFill>
              </a:rPr>
              <a:t>SCN5A</a:t>
            </a:r>
            <a:r>
              <a:rPr sz="2400">
                <a:uFill>
                  <a:solidFill/>
                </a:uFill>
              </a:rPr>
              <a:t>, </a:t>
            </a:r>
            <a:br>
              <a:rPr sz="2400">
                <a:uFill>
                  <a:solidFill/>
                </a:uFill>
              </a:rPr>
            </a:br>
            <a:r>
              <a:rPr sz="2400">
                <a:uFill>
                  <a:solidFill/>
                </a:uFill>
              </a:rPr>
              <a:t>with accurate associated variant impacts</a:t>
            </a:r>
          </a:p>
          <a:p>
            <a:pPr marL="1256620" lvl="1" indent="-494620">
              <a:lnSpc>
                <a:spcPct val="130000"/>
              </a:lnSpc>
              <a:spcBef>
                <a:spcPts val="3800"/>
              </a:spcBef>
              <a:defRPr sz="1800"/>
            </a:pPr>
            <a:r>
              <a:rPr sz="2400">
                <a:uFill>
                  <a:solidFill/>
                </a:uFill>
              </a:rPr>
              <a:t>750 cases (pathogenic variant)</a:t>
            </a:r>
          </a:p>
          <a:p>
            <a:pPr marL="1256620" lvl="1" indent="-494620">
              <a:lnSpc>
                <a:spcPct val="130000"/>
              </a:lnSpc>
              <a:spcBef>
                <a:spcPts val="3800"/>
              </a:spcBef>
              <a:defRPr sz="1800"/>
            </a:pPr>
            <a:r>
              <a:rPr sz="2400">
                <a:uFill>
                  <a:solidFill/>
                </a:uFill>
              </a:rPr>
              <a:t>216 controls (benign variant) </a:t>
            </a:r>
          </a:p>
        </p:txBody>
      </p:sp>
      <p:sp>
        <p:nvSpPr>
          <p:cNvPr id="195" name="Shape 195"/>
          <p:cNvSpPr/>
          <p:nvPr/>
        </p:nvSpPr>
        <p:spPr>
          <a:xfrm>
            <a:off x="870191" y="1585549"/>
            <a:ext cx="330376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/>
            </a:lvl1pPr>
          </a:lstStyle>
          <a:p>
            <a:pPr lvl="0">
              <a:defRPr sz="1800" b="0"/>
            </a:pPr>
            <a:r>
              <a:rPr sz="2600" b="1" dirty="0"/>
              <a:t>Long QT syndrome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2" animBg="1" advAuto="0"/>
      <p:bldP spid="194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546100" y="1961339"/>
            <a:ext cx="6019800" cy="4229100"/>
          </a:xfrm>
          <a:prstGeom prst="rect">
            <a:avLst/>
          </a:prstGeom>
        </p:spPr>
        <p:txBody>
          <a:bodyPr/>
          <a:lstStyle/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conservation in alignment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hydrophobicity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position in core or in variable region?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transmembrane domain or water-soluble?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lang="en-US" sz="2000" dirty="0" smtClean="0">
                <a:uFill>
                  <a:solidFill/>
                </a:uFill>
              </a:rPr>
              <a:t>Is the </a:t>
            </a:r>
            <a:r>
              <a:rPr sz="2000" dirty="0" smtClean="0">
                <a:uFill>
                  <a:solidFill/>
                </a:uFill>
              </a:rPr>
              <a:t>variant</a:t>
            </a:r>
            <a:r>
              <a:rPr lang="en-US" sz="2000" dirty="0" smtClean="0">
                <a:uFill>
                  <a:solidFill/>
                </a:uFill>
              </a:rPr>
              <a:t> detected</a:t>
            </a:r>
            <a:r>
              <a:rPr sz="2000" dirty="0" smtClean="0">
                <a:uFill>
                  <a:solidFill/>
                </a:uFill>
              </a:rPr>
              <a:t> </a:t>
            </a:r>
            <a:r>
              <a:rPr sz="2000" dirty="0">
                <a:uFill>
                  <a:solidFill/>
                </a:uFill>
              </a:rPr>
              <a:t>in homologs</a:t>
            </a:r>
            <a:r>
              <a:rPr sz="2000" dirty="0" smtClean="0">
                <a:uFill>
                  <a:solidFill/>
                </a:uFill>
              </a:rPr>
              <a:t>?</a:t>
            </a:r>
            <a:endParaRPr lang="en-US" sz="2000" dirty="0" smtClean="0">
              <a:uFill>
                <a:solidFill/>
              </a:uFill>
            </a:endParaRP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lang="en-US" sz="2000" dirty="0" smtClean="0">
                <a:uFill>
                  <a:solidFill/>
                </a:uFill>
              </a:rPr>
              <a:t>Binds the residue to a ligand?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lang="en-US" sz="2000" dirty="0" smtClean="0">
                <a:uFill>
                  <a:solidFill/>
                </a:uFill>
              </a:rPr>
              <a:t>Form it a salt- or cysteine bridge?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lang="en-US" sz="2000" dirty="0" smtClean="0">
                <a:uFill>
                  <a:solidFill/>
                </a:uFill>
              </a:rPr>
              <a:t>Is it a correlated mutation?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lang="en-US" sz="2000" dirty="0" smtClean="0">
                <a:uFill>
                  <a:solidFill/>
                </a:uFill>
              </a:rPr>
              <a:t>Does the variant fit in the structure?</a:t>
            </a: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lang="en-US" sz="2000" dirty="0" smtClean="0">
                <a:uFill>
                  <a:solidFill/>
                </a:uFill>
              </a:rPr>
              <a:t>Sticks the residue inside the protein?</a:t>
            </a:r>
            <a:endParaRPr sz="2000" dirty="0">
              <a:uFill>
                <a:solidFill/>
              </a:uFill>
            </a:endParaRPr>
          </a:p>
          <a:p>
            <a:pPr marL="812120" lvl="0" indent="-494620">
              <a:lnSpc>
                <a:spcPct val="5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. . . </a:t>
            </a:r>
          </a:p>
        </p:txBody>
      </p:sp>
      <p:pic>
        <p:nvPicPr>
          <p:cNvPr id="197" name="nrcons5b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3400" y="3034010"/>
            <a:ext cx="2082800" cy="1924150"/>
          </a:xfrm>
          <a:prstGeom prst="rect">
            <a:avLst/>
          </a:prstGeom>
          <a:ln w="12700">
            <a:miter lim="400000"/>
          </a:ln>
          <a:effectLst>
            <a:outerShdw blurRad="127000" dist="304800" dir="2700000" rotWithShape="0">
              <a:srgbClr val="000000">
                <a:alpha val="27000"/>
              </a:srgbClr>
            </a:outerShdw>
          </a:effectLst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3DM mutation effect predictions</a:t>
            </a:r>
          </a:p>
        </p:txBody>
      </p:sp>
      <p:sp>
        <p:nvSpPr>
          <p:cNvPr id="200" name="Shape 200"/>
          <p:cNvSpPr/>
          <p:nvPr/>
        </p:nvSpPr>
        <p:spPr>
          <a:xfrm>
            <a:off x="1122" y="904732"/>
            <a:ext cx="99949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 b="1"/>
            </a:lvl1pPr>
          </a:lstStyle>
          <a:p>
            <a:pPr lvl="0">
              <a:defRPr sz="1800" b="0"/>
            </a:pPr>
            <a:r>
              <a:rPr sz="2600" b="1" dirty="0"/>
              <a:t>30 parameters for each variant generated with 3DM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888999" y="7270750"/>
            <a:ext cx="10490199" cy="2139950"/>
            <a:chOff x="888999" y="7270750"/>
            <a:chExt cx="10490199" cy="2139950"/>
          </a:xfrm>
        </p:grpSpPr>
        <p:sp>
          <p:nvSpPr>
            <p:cNvPr id="2" name="Rechthoek 1"/>
            <p:cNvSpPr/>
            <p:nvPr/>
          </p:nvSpPr>
          <p:spPr>
            <a:xfrm>
              <a:off x="888999" y="7634495"/>
              <a:ext cx="10490199" cy="177620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1033921" y="7270750"/>
              <a:ext cx="1980606" cy="406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 b="1"/>
              </a:lvl1pPr>
            </a:lstStyle>
            <a:p>
              <a:pPr lvl="0">
                <a:defRPr sz="1800" b="0"/>
              </a:pPr>
              <a:r>
                <a:rPr sz="2000" b="1"/>
                <a:t>Cases &amp; controls</a:t>
              </a:r>
            </a:p>
          </p:txBody>
        </p:sp>
        <p:graphicFrame>
          <p:nvGraphicFramePr>
            <p:cNvPr id="202" name="Table 202"/>
            <p:cNvGraphicFramePr/>
            <p:nvPr>
              <p:extLst>
                <p:ext uri="{D42A27DB-BD31-4B8C-83A1-F6EECF244321}">
                  <p14:modId xmlns:p14="http://schemas.microsoft.com/office/powerpoint/2010/main" val="86599489"/>
                </p:ext>
              </p:extLst>
            </p:nvPr>
          </p:nvGraphicFramePr>
          <p:xfrm>
            <a:off x="889000" y="7683500"/>
            <a:ext cx="10490198" cy="1727200"/>
          </p:xfrm>
          <a:graphic>
            <a:graphicData uri="http://schemas.openxmlformats.org/drawingml/2006/table">
              <a:tbl>
                <a:tblPr firstRow="1" bandRow="1">
                  <a:tableStyleId>{4C3C2611-4C71-4FC5-86AE-919BDF0F9419}</a:tableStyleId>
                </a:tblPr>
                <a:tblGrid>
                  <a:gridCol w="1498600"/>
                  <a:gridCol w="1498600"/>
                  <a:gridCol w="1498600"/>
                  <a:gridCol w="1821413"/>
                  <a:gridCol w="1578980"/>
                  <a:gridCol w="1683356"/>
                  <a:gridCol w="910649"/>
                </a:tblGrid>
                <a:tr h="314960"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Gene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Variant</a:t>
                        </a:r>
                      </a:p>
                    </a:txBody>
                    <a:tcPr marL="50800" marR="50800" marT="50800" marB="50800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Classification</a:t>
                        </a:r>
                      </a:p>
                    </a:txBody>
                    <a:tcPr marL="50800" marR="50800" marT="50800" marB="50800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7620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 dirty="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Hydrophobicity</a:t>
                        </a:r>
                      </a:p>
                    </a:txBody>
                    <a:tcPr marL="50800" marR="50800" marT="50800" marB="50800" anchor="ctr" horzOverflow="overflow">
                      <a:lnL w="762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Core</a:t>
                        </a:r>
                      </a:p>
                    </a:txBody>
                    <a:tcPr marL="50800" marR="50800" marT="50800" marB="50800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Conservation</a:t>
                        </a:r>
                      </a:p>
                    </a:txBody>
                    <a:tcPr marL="50800" marR="50800" marT="50800" marB="50800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>
                            <a:solidFill>
                              <a:srgbClr val="FFFFFF"/>
                            </a:solidFill>
                            <a:effectLst>
                              <a:outerShdw blurRad="25400" dist="25400" dir="5400000" rotWithShape="0">
                                <a:srgbClr val="000000">
                                  <a:alpha val="60000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</a:tr>
                <a:tr h="314960"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KCNH2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S641F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Case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7620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-4</a:t>
                        </a:r>
                      </a:p>
                    </a:txBody>
                    <a:tcPr marL="50800" marR="50800" marT="50800" marB="50800" anchor="ctr" horzOverflow="overflow">
                      <a:lnL w="7620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Core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0,87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</a:tr>
                <a:tr h="314960"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KCNH2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D1037N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Control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7620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-5</a:t>
                        </a:r>
                      </a:p>
                    </a:txBody>
                    <a:tcPr marL="50800" marR="50800" marT="50800" marB="50800" anchor="ctr" horzOverflow="overflow">
                      <a:lnL w="7620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Variable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0,21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  <a:tr h="314960"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SCN5A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V232I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Case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7620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3</a:t>
                        </a:r>
                      </a:p>
                    </a:txBody>
                    <a:tcPr marL="50800" marR="50800" marT="50800" marB="50800" anchor="ctr" horzOverflow="overflow">
                      <a:lnL w="7620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Variable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0,72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 dirty="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noFill/>
                    </a:tcPr>
                  </a:tc>
                </a:tr>
                <a:tr h="314960"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 dirty="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7620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7620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defTabSz="914400">
                          <a:tabLst>
                            <a:tab pos="647700" algn="l"/>
                          </a:tabLst>
                        </a:pPr>
                        <a:r>
                          <a:rPr sz="1600" dirty="0">
                            <a:latin typeface="+mn-lt"/>
                            <a:ea typeface="+mn-ea"/>
                            <a:cs typeface="+mn-cs"/>
                          </a:rPr>
                          <a:t>...</a:t>
                        </a:r>
                      </a:p>
                    </a:txBody>
                    <a:tcPr marL="50800" marR="50800" marT="50800" marB="50800" anchor="ctr" horzOverflow="overflow">
                      <a:lnL w="6350">
                        <a:solidFill>
                          <a:srgbClr val="606060"/>
                        </a:solidFill>
                        <a:miter lim="400000"/>
                      </a:lnL>
                      <a:lnR w="6350">
                        <a:solidFill>
                          <a:srgbClr val="606060"/>
                        </a:solidFill>
                        <a:miter lim="400000"/>
                      </a:lnR>
                      <a:lnT w="6350">
                        <a:solidFill>
                          <a:srgbClr val="606060"/>
                        </a:solidFill>
                        <a:miter lim="400000"/>
                      </a:lnT>
                      <a:lnB w="635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C5C7C9">
                          <a:alpha val="3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203" name="Shape 203"/>
            <p:cNvSpPr/>
            <p:nvPr/>
          </p:nvSpPr>
          <p:spPr>
            <a:xfrm>
              <a:off x="7423534" y="7270750"/>
              <a:ext cx="2039393" cy="406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 b="1"/>
              </a:lvl1pPr>
            </a:lstStyle>
            <a:p>
              <a:pPr lvl="0">
                <a:defRPr sz="1800" b="0"/>
              </a:pPr>
              <a:r>
                <a:rPr sz="2000" b="1"/>
                <a:t>Parameter values</a:t>
              </a:r>
            </a:p>
          </p:txBody>
        </p:sp>
      </p:grpSp>
      <p:pic>
        <p:nvPicPr>
          <p:cNvPr id="204" name="Screen Shot 2013-03-05 at 14.13.00 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72006">
            <a:off x="7228699" y="4356100"/>
            <a:ext cx="3087988" cy="2438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Group 207"/>
          <p:cNvGrpSpPr/>
          <p:nvPr/>
        </p:nvGrpSpPr>
        <p:grpSpPr>
          <a:xfrm rot="21300000">
            <a:off x="8589794" y="4884099"/>
            <a:ext cx="1981204" cy="1714503"/>
            <a:chOff x="0" y="0"/>
            <a:chExt cx="1981203" cy="1714501"/>
          </a:xfrm>
        </p:grpSpPr>
        <p:sp>
          <p:nvSpPr>
            <p:cNvPr id="205" name="Shape 205"/>
            <p:cNvSpPr/>
            <p:nvPr/>
          </p:nvSpPr>
          <p:spPr>
            <a:xfrm>
              <a:off x="0" y="0"/>
              <a:ext cx="1981201" cy="1714500"/>
            </a:xfrm>
            <a:prstGeom prst="rect">
              <a:avLst/>
            </a:prstGeom>
            <a:solidFill>
              <a:srgbClr val="F0F1F1"/>
            </a:solidFill>
            <a:ln w="88900" cap="sq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06" name="image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981204" cy="1714502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4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10" name="Group 210"/>
          <p:cNvGrpSpPr/>
          <p:nvPr/>
        </p:nvGrpSpPr>
        <p:grpSpPr>
          <a:xfrm rot="120000">
            <a:off x="8944813" y="4066151"/>
            <a:ext cx="2108203" cy="2133601"/>
            <a:chOff x="0" y="0"/>
            <a:chExt cx="2108201" cy="2133600"/>
          </a:xfrm>
        </p:grpSpPr>
        <p:sp>
          <p:nvSpPr>
            <p:cNvPr id="208" name="Shape 208"/>
            <p:cNvSpPr/>
            <p:nvPr/>
          </p:nvSpPr>
          <p:spPr>
            <a:xfrm>
              <a:off x="0" y="0"/>
              <a:ext cx="2108202" cy="2133598"/>
            </a:xfrm>
            <a:prstGeom prst="rect">
              <a:avLst/>
            </a:prstGeom>
            <a:solidFill>
              <a:srgbClr val="F0F1F1"/>
            </a:solidFill>
            <a:ln w="88900" cap="sq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09" name="image7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108200" cy="213360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4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11" name="nrmut1.tif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91700" y="4910930"/>
            <a:ext cx="2108200" cy="2207023"/>
          </a:xfrm>
          <a:prstGeom prst="rect">
            <a:avLst/>
          </a:prstGeom>
          <a:ln w="12700">
            <a:miter lim="400000"/>
          </a:ln>
          <a:effectLst>
            <a:outerShdw blurRad="127000" dist="304800" dir="2700000" rotWithShape="0">
              <a:srgbClr val="000000">
                <a:alpha val="27000"/>
              </a:srgbClr>
            </a:outerShdw>
          </a:effectLst>
        </p:spPr>
      </p:pic>
      <p:pic>
        <p:nvPicPr>
          <p:cNvPr id="212" name="nrcancligand.tif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9075779">
            <a:off x="9195670" y="2626171"/>
            <a:ext cx="2108201" cy="2161729"/>
          </a:xfrm>
          <a:prstGeom prst="rect">
            <a:avLst/>
          </a:prstGeom>
          <a:ln w="12700">
            <a:miter lim="400000"/>
          </a:ln>
          <a:effectLst>
            <a:outerShdw blurRad="127000" dist="304800" dir="2700000" rotWithShape="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122" y="1143000"/>
            <a:ext cx="129921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Building the predictive model</a:t>
            </a:r>
          </a:p>
        </p:txBody>
      </p:sp>
      <p:sp>
        <p:nvSpPr>
          <p:cNvPr id="215" name="Shape 215"/>
          <p:cNvSpPr/>
          <p:nvPr/>
        </p:nvSpPr>
        <p:spPr>
          <a:xfrm>
            <a:off x="1149350" y="1365250"/>
            <a:ext cx="8921750" cy="535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l">
              <a:spcBef>
                <a:spcPts val="2400"/>
              </a:spcBef>
              <a:defRPr sz="1800"/>
            </a:pPr>
            <a:endParaRPr sz="2400" dirty="0">
              <a:solidFill>
                <a:srgbClr val="AAAAAA"/>
              </a:solidFill>
            </a:endParaRPr>
          </a:p>
          <a:p>
            <a:pPr marL="571500" lvl="0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 b="1" dirty="0"/>
              <a:t>Machine learning</a:t>
            </a:r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 dirty="0"/>
              <a:t>Make test and training sets; </a:t>
            </a:r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 dirty="0"/>
              <a:t>Determine the relative importance (weight) of each </a:t>
            </a:r>
            <a:r>
              <a:rPr sz="2400" dirty="0" smtClean="0"/>
              <a:t>parameter</a:t>
            </a:r>
            <a:r>
              <a:rPr lang="en-US" sz="2400" dirty="0" smtClean="0"/>
              <a:t> using the training set</a:t>
            </a:r>
            <a:endParaRPr sz="2400" dirty="0"/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sz="2400" dirty="0"/>
              <a:t>Make predictions </a:t>
            </a:r>
            <a:r>
              <a:rPr lang="en-US" sz="2400" dirty="0" smtClean="0"/>
              <a:t>on the test set.</a:t>
            </a:r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lang="en-US" sz="2400" dirty="0" smtClean="0"/>
              <a:t>Repeat this until the model doesn’t predict better &gt;1M times. </a:t>
            </a:r>
          </a:p>
          <a:p>
            <a:pPr marL="889000" lvl="1" indent="-571500" algn="l">
              <a:spcBef>
                <a:spcPts val="2400"/>
              </a:spcBef>
              <a:buSzPct val="171000"/>
              <a:buChar char="•"/>
              <a:defRPr sz="1800"/>
            </a:pPr>
            <a:r>
              <a:rPr lang="en-US" sz="2400" dirty="0" smtClean="0"/>
              <a:t>Use the model on novel variants of known effect</a:t>
            </a:r>
            <a:endParaRPr sz="2400" dirty="0"/>
          </a:p>
        </p:txBody>
      </p:sp>
      <p:pic>
        <p:nvPicPr>
          <p:cNvPr id="216" name="cog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1100" y="3302000"/>
            <a:ext cx="2171700" cy="495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1270000" y="145526"/>
            <a:ext cx="10464800" cy="169791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606060"/>
                </a:solidFill>
              </a:rPr>
              <a:t>3DM variant effect predictions</a:t>
            </a:r>
          </a:p>
        </p:txBody>
      </p:sp>
      <p:sp>
        <p:nvSpPr>
          <p:cNvPr id="222" name="Shape 222"/>
          <p:cNvSpPr/>
          <p:nvPr/>
        </p:nvSpPr>
        <p:spPr>
          <a:xfrm>
            <a:off x="748519" y="7261443"/>
            <a:ext cx="88458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PPV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i="1" dirty="0">
                <a:uFill>
                  <a:solidFill/>
                </a:uFill>
              </a:rPr>
              <a:t>if a variant is classified as pathogenic, it has a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chance of actually being pathogenic</a:t>
            </a:r>
          </a:p>
        </p:txBody>
      </p:sp>
      <p:sp>
        <p:nvSpPr>
          <p:cNvPr id="223" name="Shape 223"/>
          <p:cNvSpPr/>
          <p:nvPr/>
        </p:nvSpPr>
        <p:spPr>
          <a:xfrm>
            <a:off x="748518" y="7858343"/>
            <a:ext cx="815737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NPV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i="1" dirty="0">
                <a:uFill>
                  <a:solidFill/>
                </a:uFill>
              </a:rPr>
              <a:t>if a variant is classified as benign, it has a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chance of actually being benign</a:t>
            </a:r>
          </a:p>
        </p:txBody>
      </p:sp>
      <p:sp>
        <p:nvSpPr>
          <p:cNvPr id="224" name="Shape 224"/>
          <p:cNvSpPr/>
          <p:nvPr/>
        </p:nvSpPr>
        <p:spPr>
          <a:xfrm>
            <a:off x="1391203" y="8331199"/>
            <a:ext cx="763698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Sensitivity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of all pathogenic variants are classified as such</a:t>
            </a:r>
          </a:p>
        </p:txBody>
      </p:sp>
      <p:sp>
        <p:nvSpPr>
          <p:cNvPr id="225" name="Shape 225"/>
          <p:cNvSpPr/>
          <p:nvPr/>
        </p:nvSpPr>
        <p:spPr>
          <a:xfrm>
            <a:off x="1544224" y="8834819"/>
            <a:ext cx="687188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Specificity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of all benign variants are classified as such</a:t>
            </a:r>
          </a:p>
        </p:txBody>
      </p:sp>
      <p:pic>
        <p:nvPicPr>
          <p:cNvPr id="8" name="Afbeelding 7" descr="3DMPPvsothersgroup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384"/>
            <a:ext cx="13004800" cy="825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1270000" y="145526"/>
            <a:ext cx="10464800" cy="169791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606060"/>
                </a:solidFill>
              </a:rPr>
              <a:t>3DM variant effect predictions</a:t>
            </a:r>
          </a:p>
        </p:txBody>
      </p:sp>
      <p:sp>
        <p:nvSpPr>
          <p:cNvPr id="222" name="Shape 222"/>
          <p:cNvSpPr/>
          <p:nvPr/>
        </p:nvSpPr>
        <p:spPr>
          <a:xfrm>
            <a:off x="748519" y="6924843"/>
            <a:ext cx="88458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PPV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i="1" dirty="0">
                <a:uFill>
                  <a:solidFill/>
                </a:uFill>
              </a:rPr>
              <a:t>if a variant is classified as pathogenic, it has a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chance of actually being pathogenic</a:t>
            </a:r>
          </a:p>
        </p:txBody>
      </p:sp>
      <p:sp>
        <p:nvSpPr>
          <p:cNvPr id="223" name="Shape 223"/>
          <p:cNvSpPr/>
          <p:nvPr/>
        </p:nvSpPr>
        <p:spPr>
          <a:xfrm>
            <a:off x="748518" y="7338143"/>
            <a:ext cx="815737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NPV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i="1" dirty="0">
                <a:uFill>
                  <a:solidFill/>
                </a:uFill>
              </a:rPr>
              <a:t>if a variant is classified as benign, it has a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chance of actually being benign</a:t>
            </a:r>
          </a:p>
        </p:txBody>
      </p:sp>
      <p:sp>
        <p:nvSpPr>
          <p:cNvPr id="224" name="Shape 224"/>
          <p:cNvSpPr/>
          <p:nvPr/>
        </p:nvSpPr>
        <p:spPr>
          <a:xfrm>
            <a:off x="289459" y="7749799"/>
            <a:ext cx="763698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Sensitivity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of all pathogenic variants are classified as such</a:t>
            </a:r>
          </a:p>
        </p:txBody>
      </p:sp>
      <p:sp>
        <p:nvSpPr>
          <p:cNvPr id="225" name="Shape 225"/>
          <p:cNvSpPr/>
          <p:nvPr/>
        </p:nvSpPr>
        <p:spPr>
          <a:xfrm>
            <a:off x="503688" y="8100419"/>
            <a:ext cx="687188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600" b="1" dirty="0">
                <a:uFill>
                  <a:solidFill/>
                </a:uFill>
              </a:rPr>
              <a:t>Specificity</a:t>
            </a:r>
            <a:r>
              <a:rPr sz="1600" dirty="0">
                <a:uFill>
                  <a:solidFill/>
                </a:uFill>
              </a:rPr>
              <a:t>: </a:t>
            </a:r>
            <a:r>
              <a:rPr sz="1600" b="1" i="1" dirty="0">
                <a:uFill>
                  <a:solidFill/>
                </a:uFill>
              </a:rPr>
              <a:t>Y</a:t>
            </a:r>
            <a:r>
              <a:rPr sz="1600" i="1" dirty="0">
                <a:uFill>
                  <a:solidFill/>
                </a:uFill>
              </a:rPr>
              <a:t>% of all benign variants are classified as such</a:t>
            </a:r>
          </a:p>
        </p:txBody>
      </p:sp>
      <p:pic>
        <p:nvPicPr>
          <p:cNvPr id="8" name="Afbeelding 7" descr="3DMPPvsothersgroup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777183" cy="67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225"/>
          <p:cNvSpPr/>
          <p:nvPr/>
        </p:nvSpPr>
        <p:spPr>
          <a:xfrm>
            <a:off x="977430" y="8421030"/>
            <a:ext cx="1075921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1600" b="1" dirty="0" smtClean="0">
                <a:uFill>
                  <a:solidFill/>
                </a:uFill>
              </a:rPr>
              <a:t>MCC (</a:t>
            </a:r>
            <a:r>
              <a:rPr lang="en-GB" sz="1800" dirty="0" smtClean="0"/>
              <a:t>Matthews </a:t>
            </a:r>
            <a:r>
              <a:rPr lang="en-GB" sz="1800" dirty="0"/>
              <a:t>correlation coefficient </a:t>
            </a:r>
            <a:r>
              <a:rPr lang="en-GB" sz="1800" dirty="0" smtClean="0"/>
              <a:t>): widely used method for determining the overall performance </a:t>
            </a:r>
            <a:r>
              <a:rPr lang="en-US" sz="1600" b="1" dirty="0" smtClean="0">
                <a:uFill>
                  <a:solidFill/>
                </a:uFill>
              </a:rPr>
              <a:t> </a:t>
            </a:r>
            <a:endParaRPr sz="1600" i="1"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1520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606060"/>
                </a:solidFill>
              </a:rPr>
              <a:t>Variant effect predictions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270000" y="2565400"/>
            <a:ext cx="10464800" cy="6388100"/>
          </a:xfrm>
          <a:prstGeom prst="rect">
            <a:avLst/>
          </a:prstGeom>
        </p:spPr>
        <p:txBody>
          <a:bodyPr/>
          <a:lstStyle/>
          <a:p>
            <a:pPr marL="812120" lvl="0" indent="-494620">
              <a:spcBef>
                <a:spcPts val="3800"/>
              </a:spcBef>
              <a:defRPr sz="1800"/>
            </a:pPr>
            <a:r>
              <a:rPr sz="2600" dirty="0">
                <a:uFill>
                  <a:solidFill/>
                </a:uFill>
              </a:rPr>
              <a:t>Why is predicting pathogenicity so difficult?</a:t>
            </a:r>
          </a:p>
          <a:p>
            <a:pPr marL="1256620" lvl="1" indent="-494620">
              <a:lnSpc>
                <a:spcPct val="130000"/>
              </a:lnSpc>
              <a:spcBef>
                <a:spcPts val="3800"/>
              </a:spcBef>
              <a:defRPr sz="1800"/>
            </a:pPr>
            <a:r>
              <a:rPr sz="2600" dirty="0">
                <a:uFill>
                  <a:solidFill/>
                </a:uFill>
              </a:rPr>
              <a:t>Proteins are </a:t>
            </a:r>
            <a:r>
              <a:rPr sz="2600" b="1" dirty="0">
                <a:uFill>
                  <a:solidFill/>
                </a:uFill>
              </a:rPr>
              <a:t>very</a:t>
            </a:r>
            <a:r>
              <a:rPr sz="2600" dirty="0">
                <a:uFill>
                  <a:solidFill/>
                </a:uFill>
              </a:rPr>
              <a:t> complex molecules</a:t>
            </a:r>
          </a:p>
          <a:p>
            <a:pPr marL="1256620" lvl="1" indent="-494620">
              <a:lnSpc>
                <a:spcPct val="130000"/>
              </a:lnSpc>
              <a:spcBef>
                <a:spcPts val="3800"/>
              </a:spcBef>
              <a:defRPr sz="1800"/>
            </a:pPr>
            <a:r>
              <a:rPr sz="2600" dirty="0">
                <a:uFill>
                  <a:solidFill/>
                </a:uFill>
              </a:rPr>
              <a:t>There is a lack of (good, ready to go, integrated &amp; validated) data</a:t>
            </a:r>
          </a:p>
          <a:p>
            <a:pPr marL="1701120" lvl="2" indent="-494620">
              <a:lnSpc>
                <a:spcPct val="7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X-ray structures</a:t>
            </a:r>
          </a:p>
          <a:p>
            <a:pPr marL="1701120" lvl="2" indent="-494620">
              <a:lnSpc>
                <a:spcPct val="7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High-quality multiple sequence alignments</a:t>
            </a:r>
          </a:p>
          <a:p>
            <a:pPr marL="1701120" lvl="2" indent="-494620">
              <a:lnSpc>
                <a:spcPct val="7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Knowledge from literature</a:t>
            </a:r>
          </a:p>
          <a:p>
            <a:pPr marL="1701120" lvl="2" indent="-494620">
              <a:lnSpc>
                <a:spcPct val="70000"/>
              </a:lnSpc>
              <a:spcBef>
                <a:spcPts val="3800"/>
              </a:spcBef>
              <a:defRPr sz="1800"/>
            </a:pPr>
            <a:r>
              <a:rPr sz="2000" dirty="0">
                <a:uFill>
                  <a:solidFill/>
                </a:uFill>
              </a:rPr>
              <a:t>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1270000" y="30607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48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606060"/>
                </a:solidFill>
              </a:rPr>
              <a:t>for DNA diagnostics</a:t>
            </a:r>
          </a:p>
        </p:txBody>
      </p:sp>
      <p:sp>
        <p:nvSpPr>
          <p:cNvPr id="228" name="Shape 228"/>
          <p:cNvSpPr/>
          <p:nvPr/>
        </p:nvSpPr>
        <p:spPr>
          <a:xfrm>
            <a:off x="3134103" y="6858000"/>
            <a:ext cx="1455651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r>
              <a:t>LQT systems:</a:t>
            </a:r>
          </a:p>
          <a:p>
            <a:pPr lvl="0" algn="l">
              <a:lnSpc>
                <a:spcPct val="130000"/>
              </a:lnSpc>
              <a:defRPr sz="1800"/>
            </a:pPr>
            <a:r>
              <a:t>- SCN5A</a:t>
            </a:r>
          </a:p>
          <a:p>
            <a:pPr lvl="0" algn="l">
              <a:lnSpc>
                <a:spcPct val="130000"/>
              </a:lnSpc>
              <a:defRPr sz="1800"/>
            </a:pPr>
            <a:r>
              <a:t>- KCNQ1</a:t>
            </a:r>
          </a:p>
          <a:p>
            <a:pPr lvl="0" algn="l">
              <a:lnSpc>
                <a:spcPct val="130000"/>
              </a:lnSpc>
              <a:defRPr sz="1800"/>
            </a:pPr>
            <a:r>
              <a:t>- KCNH2</a:t>
            </a:r>
          </a:p>
        </p:txBody>
      </p:sp>
      <p:pic>
        <p:nvPicPr>
          <p:cNvPr id="229" name="Afbeelding 22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45" y="2514600"/>
            <a:ext cx="12782210" cy="3962400"/>
          </a:xfrm>
          <a:prstGeom prst="rect">
            <a:avLst/>
          </a:prstGeom>
          <a:effectLst>
            <a:outerShdw blurRad="139700" dist="101600" dir="4320000" rotWithShape="0">
              <a:srgbClr val="000000">
                <a:alpha val="40000"/>
              </a:srgbClr>
            </a:outerShdw>
          </a:effectLst>
        </p:spPr>
      </p:pic>
      <p:sp>
        <p:nvSpPr>
          <p:cNvPr id="230" name="Shape 230"/>
          <p:cNvSpPr/>
          <p:nvPr/>
        </p:nvSpPr>
        <p:spPr>
          <a:xfrm>
            <a:off x="4851399" y="5888285"/>
            <a:ext cx="757139" cy="1236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7452" y="18765"/>
                  <a:pt x="21600" y="0"/>
                </a:cubicBezTo>
              </a:path>
            </a:pathLst>
          </a:custGeom>
          <a:ln w="38100">
            <a:solidFill/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3873500" y="1638299"/>
            <a:ext cx="52609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2400" b="1" u="sng">
                <a:hlinkClick r:id="rId3"/>
              </a:defRPr>
            </a:lvl1pPr>
          </a:lstStyle>
          <a:p>
            <a:pPr lvl="0">
              <a:defRPr sz="1800" b="0" u="none"/>
            </a:pPr>
            <a:r>
              <a:rPr sz="2400" b="1" u="sng">
                <a:hlinkClick r:id="rId3"/>
              </a:rPr>
              <a:t>https://diagnostics.bio-prodict.nl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3600" b="1" smtClean="0">
                <a:solidFill>
                  <a:srgbClr val="606060"/>
                </a:solidFill>
              </a:rPr>
              <a:t>Conclusions</a:t>
            </a:r>
            <a:endParaRPr lang="en-GB" sz="3600" b="1">
              <a:solidFill>
                <a:srgbClr val="606060"/>
              </a:solidFill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>
          <a:xfrm>
            <a:off x="1027426" y="2768601"/>
            <a:ext cx="11187211" cy="2425708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317500" indent="0">
              <a:buNone/>
            </a:pPr>
            <a:r>
              <a:rPr lang="en-GB" sz="2400" dirty="0" smtClean="0"/>
              <a:t>3DM protein superfamily analysis systems contain many different predictive data types</a:t>
            </a:r>
          </a:p>
          <a:p>
            <a:pPr marL="317500" indent="0">
              <a:buNone/>
            </a:pPr>
            <a:r>
              <a:rPr lang="en-GB" sz="2400" dirty="0" smtClean="0"/>
              <a:t>These can by used to predict effects of mutations by applying machine learning </a:t>
            </a:r>
            <a:r>
              <a:rPr lang="en-GB" sz="2400" dirty="0" err="1" smtClean="0"/>
              <a:t>algorithmes</a:t>
            </a:r>
            <a:endParaRPr lang="en-GB" sz="2400" dirty="0" smtClean="0"/>
          </a:p>
          <a:p>
            <a:pPr marL="317500" indent="0">
              <a:buNone/>
            </a:pPr>
            <a:r>
              <a:rPr lang="en-GB" sz="2400" dirty="0" smtClean="0"/>
              <a:t>The resulting models perform much better than the available tools. </a:t>
            </a:r>
          </a:p>
          <a:p>
            <a:pPr marL="317500" indent="0">
              <a:buNone/>
            </a:pPr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958577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1270000" y="1244600"/>
            <a:ext cx="10464800" cy="2400300"/>
          </a:xfrm>
          <a:prstGeom prst="rect">
            <a:avLst/>
          </a:prstGeom>
        </p:spPr>
        <p:txBody>
          <a:bodyPr/>
          <a:lstStyle/>
          <a:p>
            <a:pPr lvl="1">
              <a:defRPr sz="1800"/>
            </a:pPr>
            <a:r>
              <a:rPr sz="2200"/>
              <a:t>There is a </a:t>
            </a:r>
            <a:r>
              <a:rPr sz="2800" b="1"/>
              <a:t>HUGE</a:t>
            </a:r>
            <a:r>
              <a:rPr sz="2200"/>
              <a:t> amount of data available . . .</a:t>
            </a:r>
          </a:p>
          <a:p>
            <a:pPr lvl="1">
              <a:defRPr sz="1800"/>
            </a:pPr>
            <a:r>
              <a:rPr sz="2200"/>
              <a:t>. . . from many different resources . . .</a:t>
            </a:r>
          </a:p>
        </p:txBody>
      </p:sp>
      <p:grpSp>
        <p:nvGrpSpPr>
          <p:cNvPr id="64" name="Group 64"/>
          <p:cNvGrpSpPr/>
          <p:nvPr/>
        </p:nvGrpSpPr>
        <p:grpSpPr>
          <a:xfrm rot="21300000">
            <a:off x="6318960" y="5467370"/>
            <a:ext cx="3517901" cy="3048002"/>
            <a:chOff x="0" y="0"/>
            <a:chExt cx="3517899" cy="3048000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3517900" cy="3048001"/>
            </a:xfrm>
            <a:prstGeom prst="rect">
              <a:avLst/>
            </a:prstGeom>
            <a:solidFill>
              <a:srgbClr val="F0F1F1"/>
            </a:solidFill>
            <a:ln w="88900" cap="sq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63" name="image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17900" cy="304800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4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67" name="Group 67"/>
          <p:cNvGrpSpPr/>
          <p:nvPr/>
        </p:nvGrpSpPr>
        <p:grpSpPr>
          <a:xfrm rot="120000">
            <a:off x="5776048" y="6205531"/>
            <a:ext cx="3213101" cy="3251204"/>
            <a:chOff x="0" y="0"/>
            <a:chExt cx="3213100" cy="3251202"/>
          </a:xfrm>
        </p:grpSpPr>
        <p:sp>
          <p:nvSpPr>
            <p:cNvPr id="65" name="Shape 65"/>
            <p:cNvSpPr/>
            <p:nvPr/>
          </p:nvSpPr>
          <p:spPr>
            <a:xfrm>
              <a:off x="0" y="0"/>
              <a:ext cx="3213100" cy="3251200"/>
            </a:xfrm>
            <a:prstGeom prst="rect">
              <a:avLst/>
            </a:prstGeom>
            <a:solidFill>
              <a:srgbClr val="F0F1F1"/>
            </a:solidFill>
            <a:ln w="88900" cap="sq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66" name="image7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13100" cy="3251203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4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77" name="Group 77"/>
          <p:cNvGrpSpPr/>
          <p:nvPr/>
        </p:nvGrpSpPr>
        <p:grpSpPr>
          <a:xfrm rot="21480000">
            <a:off x="7470092" y="2946589"/>
            <a:ext cx="3125267" cy="3009656"/>
            <a:chOff x="0" y="0"/>
            <a:chExt cx="3125265" cy="3009655"/>
          </a:xfrm>
        </p:grpSpPr>
        <p:grpSp>
          <p:nvGrpSpPr>
            <p:cNvPr id="70" name="Group 70"/>
            <p:cNvGrpSpPr/>
            <p:nvPr/>
          </p:nvGrpSpPr>
          <p:grpSpPr>
            <a:xfrm rot="21239211">
              <a:off x="296030" y="104697"/>
              <a:ext cx="2137501" cy="2639487"/>
              <a:chOff x="0" y="0"/>
              <a:chExt cx="2137500" cy="2639486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2137501" cy="2639487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69" name="image9.jp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137501" cy="2639487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73" name="Group 73"/>
            <p:cNvGrpSpPr/>
            <p:nvPr/>
          </p:nvGrpSpPr>
          <p:grpSpPr>
            <a:xfrm rot="21539870">
              <a:off x="956112" y="781535"/>
              <a:ext cx="2155070" cy="1629352"/>
              <a:chOff x="0" y="0"/>
              <a:chExt cx="2155069" cy="1629350"/>
            </a:xfrm>
          </p:grpSpPr>
          <p:sp>
            <p:nvSpPr>
              <p:cNvPr id="71" name="Shape 71"/>
              <p:cNvSpPr/>
              <p:nvPr/>
            </p:nvSpPr>
            <p:spPr>
              <a:xfrm>
                <a:off x="0" y="0"/>
                <a:ext cx="2155070" cy="1629351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72" name="image10.jp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155070" cy="1629351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76" name="Group 76"/>
            <p:cNvGrpSpPr/>
            <p:nvPr/>
          </p:nvGrpSpPr>
          <p:grpSpPr>
            <a:xfrm rot="661441">
              <a:off x="216411" y="358562"/>
              <a:ext cx="2136268" cy="2469630"/>
              <a:chOff x="0" y="0"/>
              <a:chExt cx="2136266" cy="2469629"/>
            </a:xfrm>
          </p:grpSpPr>
          <p:sp>
            <p:nvSpPr>
              <p:cNvPr id="74" name="Shape 74"/>
              <p:cNvSpPr/>
              <p:nvPr/>
            </p:nvSpPr>
            <p:spPr>
              <a:xfrm>
                <a:off x="0" y="0"/>
                <a:ext cx="2136266" cy="2469630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75" name="image11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136267" cy="2469630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pic>
        <p:nvPicPr>
          <p:cNvPr id="78" name="Screen Shot 2013-03-01 at 14.31.23 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48955" y="7264400"/>
            <a:ext cx="4909145" cy="1371600"/>
          </a:xfrm>
          <a:prstGeom prst="rect">
            <a:avLst/>
          </a:prstGeom>
          <a:ln w="12700">
            <a:miter lim="400000"/>
          </a:ln>
          <a:effectLst>
            <a:outerShdw blurRad="127000" dist="304800" dir="2700000" rotWithShape="0">
              <a:srgbClr val="000000">
                <a:alpha val="27000"/>
              </a:srgbClr>
            </a:outerShdw>
          </a:effectLst>
        </p:spPr>
      </p:pic>
      <p:grpSp>
        <p:nvGrpSpPr>
          <p:cNvPr id="91" name="Group 91"/>
          <p:cNvGrpSpPr/>
          <p:nvPr/>
        </p:nvGrpSpPr>
        <p:grpSpPr>
          <a:xfrm rot="300000">
            <a:off x="3318673" y="4063119"/>
            <a:ext cx="4356259" cy="4127497"/>
            <a:chOff x="0" y="0"/>
            <a:chExt cx="4356258" cy="4127495"/>
          </a:xfrm>
        </p:grpSpPr>
        <p:grpSp>
          <p:nvGrpSpPr>
            <p:cNvPr id="81" name="Group 81"/>
            <p:cNvGrpSpPr/>
            <p:nvPr/>
          </p:nvGrpSpPr>
          <p:grpSpPr>
            <a:xfrm>
              <a:off x="847758" y="2225385"/>
              <a:ext cx="2761555" cy="1902111"/>
              <a:chOff x="0" y="0"/>
              <a:chExt cx="2761554" cy="1902110"/>
            </a:xfrm>
          </p:grpSpPr>
          <p:sp>
            <p:nvSpPr>
              <p:cNvPr id="79" name="Shape 79"/>
              <p:cNvSpPr/>
              <p:nvPr/>
            </p:nvSpPr>
            <p:spPr>
              <a:xfrm>
                <a:off x="0" y="0"/>
                <a:ext cx="2761554" cy="1902110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80" name="image12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2761555" cy="1902111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84" name="Group 84"/>
            <p:cNvGrpSpPr/>
            <p:nvPr/>
          </p:nvGrpSpPr>
          <p:grpSpPr>
            <a:xfrm rot="21359943">
              <a:off x="2212529" y="1392613"/>
              <a:ext cx="2067982" cy="2243513"/>
              <a:chOff x="0" y="0"/>
              <a:chExt cx="2067980" cy="2243511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0" y="0"/>
                <a:ext cx="2067981" cy="2243512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83" name="image13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067981" cy="2243512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87" name="Group 87"/>
            <p:cNvGrpSpPr/>
            <p:nvPr/>
          </p:nvGrpSpPr>
          <p:grpSpPr>
            <a:xfrm rot="360099">
              <a:off x="293425" y="190961"/>
              <a:ext cx="3762864" cy="2100240"/>
              <a:chOff x="0" y="0"/>
              <a:chExt cx="3762862" cy="2100239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0" y="0"/>
                <a:ext cx="3762863" cy="2100240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86" name="image14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3762863" cy="2100240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90" name="Group 90"/>
            <p:cNvGrpSpPr/>
            <p:nvPr/>
          </p:nvGrpSpPr>
          <p:grpSpPr>
            <a:xfrm rot="20339724">
              <a:off x="228292" y="1634308"/>
              <a:ext cx="1785817" cy="1604855"/>
              <a:chOff x="0" y="0"/>
              <a:chExt cx="1785816" cy="1604854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0" y="0"/>
                <a:ext cx="1785817" cy="1604855"/>
              </a:xfrm>
              <a:prstGeom prst="rect">
                <a:avLst/>
              </a:prstGeom>
              <a:solidFill>
                <a:srgbClr val="F0F1F1"/>
              </a:solidFill>
              <a:ln w="88900" cap="sq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89" name="image15.pn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785817" cy="1604855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grpSp>
        <p:nvGrpSpPr>
          <p:cNvPr id="96" name="Group 96"/>
          <p:cNvGrpSpPr/>
          <p:nvPr/>
        </p:nvGrpSpPr>
        <p:grpSpPr>
          <a:xfrm rot="21300000">
            <a:off x="843694" y="4493728"/>
            <a:ext cx="3278674" cy="4076711"/>
            <a:chOff x="0" y="0"/>
            <a:chExt cx="3278673" cy="4076710"/>
          </a:xfrm>
        </p:grpSpPr>
        <p:pic>
          <p:nvPicPr>
            <p:cNvPr id="92" name="image8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38044" y="96326"/>
              <a:ext cx="2302287" cy="352953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93" name="image8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300000">
              <a:off x="427842" y="93613"/>
              <a:ext cx="2302288" cy="352953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94" name="image8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1240000">
              <a:off x="651803" y="205339"/>
              <a:ext cx="2302290" cy="3529533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95" name="image8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0520000">
              <a:off x="489043" y="278093"/>
              <a:ext cx="2300588" cy="352953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pic>
        <p:nvPicPr>
          <p:cNvPr id="97" name="image16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356865" y="3104212"/>
            <a:ext cx="3182267" cy="2654301"/>
          </a:xfrm>
          <a:prstGeom prst="rect">
            <a:avLst/>
          </a:prstGeom>
          <a:ln w="12700">
            <a:round/>
          </a:ln>
        </p:spPr>
      </p:pic>
      <p:sp>
        <p:nvSpPr>
          <p:cNvPr id="98" name="Shape 98"/>
          <p:cNvSpPr/>
          <p:nvPr/>
        </p:nvSpPr>
        <p:spPr>
          <a:xfrm>
            <a:off x="735023" y="100400"/>
            <a:ext cx="1121585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606060"/>
                </a:solidFill>
              </a:rPr>
              <a:t>How to predict the effect of T877A in the Human AR</a:t>
            </a:r>
            <a:endParaRPr sz="3200" b="1" dirty="0">
              <a:solidFill>
                <a:srgbClr val="606060"/>
              </a:solidFill>
            </a:endParaRPr>
          </a:p>
        </p:txBody>
      </p:sp>
      <p:pic>
        <p:nvPicPr>
          <p:cNvPr id="2" name="Afbeelding 1" descr="Schermafbeelding 2014-04-26 om 16.11.3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333">
            <a:off x="5466310" y="3998917"/>
            <a:ext cx="7594281" cy="4823953"/>
          </a:xfrm>
          <a:prstGeom prst="rect">
            <a:avLst/>
          </a:prstGeom>
          <a:effectLst>
            <a:outerShdw blurRad="193675" dist="38100" dir="2700000" sx="104000" sy="104000" algn="tl" rotWithShape="0">
              <a:srgbClr val="000000">
                <a:alpha val="26000"/>
              </a:srgbClr>
            </a:outerShdw>
          </a:effectLst>
        </p:spPr>
      </p:pic>
      <p:pic>
        <p:nvPicPr>
          <p:cNvPr id="3" name="Afbeelding 2" descr="Schermafbeelding 2014-04-26 om 16.17.04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749">
            <a:off x="-308725" y="3383046"/>
            <a:ext cx="3777193" cy="4359544"/>
          </a:xfrm>
          <a:prstGeom prst="rect">
            <a:avLst/>
          </a:prstGeom>
          <a:effectLst>
            <a:outerShdw blurRad="276225" dist="38100" dir="2700000" sx="109000" sy="109000" algn="tl" rotWithShape="0">
              <a:srgbClr val="000000">
                <a:alpha val="29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build="p" bldLvl="5" animBg="1" advAuto="0"/>
      <p:bldP spid="64" grpId="3" animBg="1" advAuto="0"/>
      <p:bldP spid="67" grpId="2" animBg="1" advAuto="0"/>
      <p:bldP spid="77" grpId="4" animBg="1" advAuto="0"/>
      <p:bldP spid="78" grpId="5" animBg="1" advAuto="0"/>
      <p:bldP spid="91" grpId="6" animBg="1" advAuto="0"/>
      <p:bldP spid="96" grpId="8" animBg="1" advAuto="0"/>
      <p:bldP spid="97" grpId="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203200" y="1765300"/>
            <a:ext cx="8255000" cy="6705600"/>
          </a:xfrm>
          <a:prstGeom prst="rect">
            <a:avLst/>
          </a:prstGeom>
        </p:spPr>
        <p:txBody>
          <a:bodyPr/>
          <a:lstStyle/>
          <a:p>
            <a:pPr marL="1428750" lvl="1" indent="-666750">
              <a:defRPr sz="1800"/>
            </a:pPr>
            <a:r>
              <a:rPr sz="2100" b="1" dirty="0"/>
              <a:t>Mutation data</a:t>
            </a:r>
            <a:r>
              <a:rPr sz="2100" dirty="0"/>
              <a:t/>
            </a:r>
            <a:br>
              <a:rPr sz="2100" dirty="0"/>
            </a:br>
            <a:r>
              <a:rPr sz="2100" dirty="0"/>
              <a:t>- Literature, Swiss-Prot, OMIM, other mutation databases, … </a:t>
            </a:r>
          </a:p>
          <a:p>
            <a:pPr marL="1428750" lvl="1" indent="-666750">
              <a:defRPr sz="1800"/>
            </a:pPr>
            <a:r>
              <a:rPr sz="2100" b="1" dirty="0"/>
              <a:t>SNPs</a:t>
            </a:r>
            <a:r>
              <a:rPr sz="2100" dirty="0"/>
              <a:t/>
            </a:r>
            <a:br>
              <a:rPr sz="2100" dirty="0"/>
            </a:br>
            <a:r>
              <a:rPr sz="2100" dirty="0"/>
              <a:t>- SNP databases, genome &amp; exome sequencing projects, …</a:t>
            </a:r>
          </a:p>
          <a:p>
            <a:pPr marL="1428750" lvl="1" indent="-666750">
              <a:defRPr sz="1800"/>
            </a:pPr>
            <a:r>
              <a:rPr sz="2100" b="1" dirty="0"/>
              <a:t>Alignment data</a:t>
            </a:r>
            <a:r>
              <a:rPr sz="2100" dirty="0"/>
              <a:t/>
            </a:r>
            <a:br>
              <a:rPr sz="2100" dirty="0"/>
            </a:br>
            <a:r>
              <a:rPr sz="2100" dirty="0"/>
              <a:t>- Conservation, amino acid type occurrences, …</a:t>
            </a:r>
          </a:p>
          <a:p>
            <a:pPr lvl="1">
              <a:defRPr sz="1800"/>
            </a:pPr>
            <a:r>
              <a:rPr b="1" dirty="0"/>
              <a:t>Structural data</a:t>
            </a:r>
            <a:br>
              <a:rPr b="1" dirty="0"/>
            </a:br>
            <a:r>
              <a:rPr sz="2100" dirty="0"/>
              <a:t>- PPI, Ligand contacts, bridges, solvent accessibility, …</a:t>
            </a:r>
          </a:p>
          <a:p>
            <a:pPr marL="1428750" lvl="1" indent="-666750">
              <a:defRPr sz="1800"/>
            </a:pPr>
            <a:r>
              <a:rPr sz="2100" dirty="0"/>
              <a:t>…</a:t>
            </a:r>
          </a:p>
        </p:txBody>
      </p:sp>
      <p:sp>
        <p:nvSpPr>
          <p:cNvPr id="104" name="Shape 104"/>
          <p:cNvSpPr/>
          <p:nvPr/>
        </p:nvSpPr>
        <p:spPr>
          <a:xfrm>
            <a:off x="1791822" y="7658100"/>
            <a:ext cx="4178301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000"/>
            </a:lvl1pPr>
          </a:lstStyle>
          <a:p>
            <a:pPr lvl="0">
              <a:defRPr sz="1800"/>
            </a:pPr>
            <a:r>
              <a:rPr sz="2000"/>
              <a:t>Mutations at equivalent positions in  homologous proteins often have the same effect:</a:t>
            </a:r>
          </a:p>
        </p:txBody>
      </p:sp>
      <p:sp>
        <p:nvSpPr>
          <p:cNvPr id="105" name="Shape 105"/>
          <p:cNvSpPr/>
          <p:nvPr/>
        </p:nvSpPr>
        <p:spPr>
          <a:xfrm>
            <a:off x="1193800" y="8902700"/>
            <a:ext cx="481330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800" b="1"/>
            </a:lvl1pPr>
          </a:lstStyle>
          <a:p>
            <a:pPr lvl="0">
              <a:defRPr b="0"/>
            </a:pPr>
            <a:r>
              <a:rPr b="1"/>
              <a:t>Residue numbering problem!</a:t>
            </a:r>
          </a:p>
        </p:txBody>
      </p:sp>
      <p:grpSp>
        <p:nvGrpSpPr>
          <p:cNvPr id="110" name="Group 110"/>
          <p:cNvGrpSpPr/>
          <p:nvPr/>
        </p:nvGrpSpPr>
        <p:grpSpPr>
          <a:xfrm>
            <a:off x="5082422" y="1632607"/>
            <a:ext cx="9151919" cy="9829172"/>
            <a:chOff x="0" y="0"/>
            <a:chExt cx="9151918" cy="9829171"/>
          </a:xfrm>
        </p:grpSpPr>
        <p:pic>
          <p:nvPicPr>
            <p:cNvPr id="106" name="FRG_Mouse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3058278" y="3315096"/>
              <a:ext cx="2171701" cy="1630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gorilla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77578" y="5282542"/>
              <a:ext cx="3098801" cy="309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dropped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32878" y="4361792"/>
              <a:ext cx="3421124" cy="383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" name="Shape 109"/>
            <p:cNvSpPr/>
            <p:nvPr/>
          </p:nvSpPr>
          <p:spPr>
            <a:xfrm rot="19351401" flipH="1">
              <a:off x="2105809" y="615635"/>
              <a:ext cx="4940301" cy="859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647700">
                <a:lnSpc>
                  <a:spcPts val="61900"/>
                </a:lnSpc>
                <a:defRPr sz="50000" b="1" spc="2631">
                  <a:solidFill>
                    <a:srgbClr val="7A7A7A"/>
                  </a:solidFill>
                  <a:latin typeface="Georgia"/>
                  <a:ea typeface="Georgia"/>
                  <a:cs typeface="Georgia"/>
                  <a:sym typeface="Georgia"/>
                  <a:hlinkClick r:id="rId6"/>
                </a:defRPr>
              </a:lvl1pPr>
            </a:lstStyle>
            <a:p>
              <a:pPr lvl="0">
                <a:defRPr sz="1800" b="0" spc="0">
                  <a:solidFill>
                    <a:srgbClr val="000000"/>
                  </a:solidFill>
                </a:defRPr>
              </a:pPr>
              <a:r>
                <a:rPr sz="50000" b="1" spc="2631" dirty="0">
                  <a:solidFill>
                    <a:srgbClr val="7A7A7A"/>
                  </a:solidFill>
                  <a:hlinkClick r:id="rId6"/>
                </a:rPr>
                <a:t>↻</a:t>
              </a:r>
            </a:p>
          </p:txBody>
        </p:sp>
      </p:grpSp>
      <p:sp>
        <p:nvSpPr>
          <p:cNvPr id="11" name="Shape 98"/>
          <p:cNvSpPr/>
          <p:nvPr/>
        </p:nvSpPr>
        <p:spPr>
          <a:xfrm>
            <a:off x="735023" y="100400"/>
            <a:ext cx="1121585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606060"/>
                </a:solidFill>
              </a:rPr>
              <a:t>How to predict the effect of T877A in the Human AR</a:t>
            </a:r>
            <a:endParaRPr sz="3200" b="1" dirty="0">
              <a:solidFill>
                <a:srgbClr val="606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1" animBg="1" advAuto="0"/>
      <p:bldP spid="105" grpId="3" animBg="1" advAuto="0"/>
      <p:bldP spid="110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6"/>
          <p:cNvGrpSpPr/>
          <p:nvPr/>
        </p:nvGrpSpPr>
        <p:grpSpPr>
          <a:xfrm>
            <a:off x="38100" y="2050185"/>
            <a:ext cx="8382000" cy="5336386"/>
            <a:chOff x="-215900" y="-139700"/>
            <a:chExt cx="8382000" cy="5336385"/>
          </a:xfrm>
        </p:grpSpPr>
        <p:pic>
          <p:nvPicPr>
            <p:cNvPr id="115" name="arhuman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950200" cy="47775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" name="Afbeelding 113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15900" y="-139700"/>
              <a:ext cx="8382000" cy="5336386"/>
            </a:xfrm>
            <a:prstGeom prst="rect">
              <a:avLst/>
            </a:prstGeom>
            <a:effectLst/>
          </p:spPr>
        </p:pic>
      </p:grpSp>
      <p:sp>
        <p:nvSpPr>
          <p:cNvPr id="117" name="Shape 117"/>
          <p:cNvSpPr/>
          <p:nvPr/>
        </p:nvSpPr>
        <p:spPr>
          <a:xfrm>
            <a:off x="1122" y="1206500"/>
            <a:ext cx="12992101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pPr lvl="0">
              <a:defRPr sz="1800" b="0"/>
            </a:pPr>
            <a:r>
              <a:rPr sz="3000" b="1"/>
              <a:t>Mutations at equivalent positions often have the same effect</a:t>
            </a:r>
          </a:p>
        </p:txBody>
      </p:sp>
      <p:sp>
        <p:nvSpPr>
          <p:cNvPr id="118" name="Shape 118"/>
          <p:cNvSpPr/>
          <p:nvPr/>
        </p:nvSpPr>
        <p:spPr>
          <a:xfrm>
            <a:off x="8667312" y="2463800"/>
            <a:ext cx="35687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900"/>
              <a:t>Human androgen receptor: </a:t>
            </a:r>
            <a:r>
              <a:rPr sz="1900" b="1"/>
              <a:t>T877</a:t>
            </a:r>
          </a:p>
        </p:txBody>
      </p:sp>
      <p:grpSp>
        <p:nvGrpSpPr>
          <p:cNvPr id="121" name="Group 121"/>
          <p:cNvGrpSpPr/>
          <p:nvPr/>
        </p:nvGrpSpPr>
        <p:grpSpPr>
          <a:xfrm>
            <a:off x="317500" y="2285045"/>
            <a:ext cx="8103096" cy="5092701"/>
            <a:chOff x="-152400" y="-101600"/>
            <a:chExt cx="8103095" cy="5092700"/>
          </a:xfrm>
        </p:grpSpPr>
        <p:pic>
          <p:nvPicPr>
            <p:cNvPr id="120" name="arhumanandmous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798296" cy="4686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" name="Afbeelding 118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52400" y="-101600"/>
              <a:ext cx="8103096" cy="5092700"/>
            </a:xfrm>
            <a:prstGeom prst="rect">
              <a:avLst/>
            </a:prstGeom>
            <a:effectLst/>
          </p:spPr>
        </p:pic>
      </p:grpSp>
      <p:sp>
        <p:nvSpPr>
          <p:cNvPr id="122" name="Shape 122"/>
          <p:cNvSpPr/>
          <p:nvPr/>
        </p:nvSpPr>
        <p:spPr>
          <a:xfrm>
            <a:off x="4953297" y="2712344"/>
            <a:ext cx="3660677" cy="992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970" y="5358"/>
                  <a:pt x="21600" y="0"/>
                  <a:pt x="21600" y="0"/>
                </a:cubicBezTo>
              </a:path>
            </a:pathLst>
          </a:custGeom>
          <a:ln w="38100">
            <a:solidFill>
              <a:srgbClr val="000000">
                <a:alpha val="56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661400" y="3067050"/>
            <a:ext cx="35687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900"/>
              <a:t>Mouse androgen receptor:  </a:t>
            </a:r>
            <a:r>
              <a:rPr sz="1900" b="1"/>
              <a:t>T857</a:t>
            </a:r>
          </a:p>
        </p:txBody>
      </p:sp>
      <p:sp>
        <p:nvSpPr>
          <p:cNvPr id="124" name="Shape 124"/>
          <p:cNvSpPr/>
          <p:nvPr/>
        </p:nvSpPr>
        <p:spPr>
          <a:xfrm>
            <a:off x="5014912" y="3282703"/>
            <a:ext cx="3586362" cy="482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84" extrusionOk="0">
                <a:moveTo>
                  <a:pt x="0" y="18684"/>
                </a:moveTo>
                <a:cubicBezTo>
                  <a:pt x="7293" y="-2916"/>
                  <a:pt x="21600" y="150"/>
                  <a:pt x="21600" y="150"/>
                </a:cubicBezTo>
              </a:path>
            </a:pathLst>
          </a:custGeom>
          <a:ln w="38100">
            <a:solidFill>
              <a:srgbClr val="000000">
                <a:alpha val="56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8648700" y="5575241"/>
            <a:ext cx="3505200" cy="9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900"/>
              <a:t>We know that </a:t>
            </a:r>
            <a:r>
              <a:rPr sz="1900" b="1"/>
              <a:t>T857A </a:t>
            </a:r>
            <a:r>
              <a:rPr sz="1900"/>
              <a:t>causes </a:t>
            </a:r>
            <a:r>
              <a:rPr sz="1900" i="1"/>
              <a:t>prostate cancer</a:t>
            </a:r>
            <a:r>
              <a:rPr sz="1900"/>
              <a:t> in mice. </a:t>
            </a:r>
            <a:br>
              <a:rPr sz="1900"/>
            </a:br>
            <a:endParaRPr sz="1900"/>
          </a:p>
        </p:txBody>
      </p:sp>
      <p:sp>
        <p:nvSpPr>
          <p:cNvPr id="126" name="Shape 126"/>
          <p:cNvSpPr/>
          <p:nvPr/>
        </p:nvSpPr>
        <p:spPr>
          <a:xfrm>
            <a:off x="3519924" y="7853046"/>
            <a:ext cx="886778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/>
            </a:lvl1pPr>
          </a:lstStyle>
          <a:p>
            <a:pPr lvl="0">
              <a:defRPr sz="1800"/>
            </a:pPr>
            <a:r>
              <a:rPr lang="en-US" sz="2800" dirty="0" smtClean="0"/>
              <a:t>It is likely that </a:t>
            </a:r>
            <a:r>
              <a:rPr sz="2800" dirty="0" smtClean="0"/>
              <a:t>T877A </a:t>
            </a:r>
            <a:r>
              <a:rPr sz="2800" dirty="0"/>
              <a:t>in </a:t>
            </a:r>
            <a:r>
              <a:rPr sz="2800" dirty="0" smtClean="0"/>
              <a:t>humans</a:t>
            </a:r>
            <a:r>
              <a:rPr lang="en-US" sz="2800" dirty="0" smtClean="0"/>
              <a:t> also cause prostate cancer</a:t>
            </a:r>
            <a:endParaRPr sz="2800" dirty="0"/>
          </a:p>
        </p:txBody>
      </p:sp>
      <p:sp>
        <p:nvSpPr>
          <p:cNvPr id="127" name="Shape 127"/>
          <p:cNvSpPr/>
          <p:nvPr/>
        </p:nvSpPr>
        <p:spPr>
          <a:xfrm>
            <a:off x="8648700" y="3594100"/>
            <a:ext cx="4394200" cy="170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900"/>
              <a:t>Because these residues are at the same position in the structure, it is likely they play the same role</a:t>
            </a:r>
            <a:br>
              <a:rPr sz="1900"/>
            </a:br>
            <a:endParaRPr sz="19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  <p:bldP spid="121" grpId="2" animBg="1" advAuto="0"/>
      <p:bldP spid="123" grpId="3" animBg="1" advAuto="0"/>
      <p:bldP spid="124" grpId="4" animBg="1" advAuto="0"/>
      <p:bldP spid="125" grpId="6" animBg="1" advAuto="0"/>
      <p:bldP spid="126" grpId="7" animBg="1" advAuto="0"/>
      <p:bldP spid="127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1270000" y="1270048"/>
            <a:ext cx="10464800" cy="139476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8400" b="1" dirty="0"/>
              <a:t>3DM</a:t>
            </a:r>
          </a:p>
        </p:txBody>
      </p:sp>
      <p:sp>
        <p:nvSpPr>
          <p:cNvPr id="132" name="Shape 132"/>
          <p:cNvSpPr/>
          <p:nvPr/>
        </p:nvSpPr>
        <p:spPr>
          <a:xfrm>
            <a:off x="890122" y="3476028"/>
            <a:ext cx="11226801" cy="153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 dirty="0"/>
              <a:t>A platform that automatically </a:t>
            </a:r>
            <a:r>
              <a:rPr sz="2400" b="1" dirty="0"/>
              <a:t>collects, stores, connects, and visualises</a:t>
            </a:r>
            <a:r>
              <a:rPr sz="2400" dirty="0"/>
              <a:t> many</a:t>
            </a:r>
            <a:r>
              <a:rPr sz="2400" b="1" dirty="0"/>
              <a:t> different data types</a:t>
            </a:r>
            <a:r>
              <a:rPr sz="2400" dirty="0"/>
              <a:t> for a </a:t>
            </a:r>
            <a:r>
              <a:rPr sz="2400" b="1" dirty="0"/>
              <a:t>complete protein superfamily</a:t>
            </a:r>
            <a:r>
              <a:rPr sz="2400" dirty="0"/>
              <a:t> and applies a </a:t>
            </a:r>
            <a:r>
              <a:rPr sz="2400" b="1" dirty="0"/>
              <a:t>unified numbering scheme</a:t>
            </a:r>
            <a:r>
              <a:rPr sz="2400" dirty="0"/>
              <a:t> to the sequences and structures </a:t>
            </a:r>
            <a:r>
              <a:rPr sz="2400" b="1" dirty="0"/>
              <a:t>enabling data transfer</a:t>
            </a:r>
            <a:r>
              <a:rPr sz="2400" dirty="0"/>
              <a:t> between the proteins.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1270000" y="2946400"/>
            <a:ext cx="10464800" cy="4191000"/>
          </a:xfrm>
          <a:prstGeom prst="rect">
            <a:avLst/>
          </a:prstGeom>
        </p:spPr>
        <p:txBody>
          <a:bodyPr/>
          <a:lstStyle/>
          <a:p>
            <a:pPr lvl="1">
              <a:defRPr sz="1800"/>
            </a:pPr>
            <a:r>
              <a:rPr sz="2100" b="1" dirty="0"/>
              <a:t>3DM stores many different data extracted from various sources</a:t>
            </a:r>
          </a:p>
          <a:p>
            <a:pPr lvl="2">
              <a:lnSpc>
                <a:spcPct val="70000"/>
              </a:lnSpc>
              <a:defRPr sz="1800"/>
            </a:pPr>
            <a:r>
              <a:rPr sz="2100" dirty="0"/>
              <a:t>Sequences</a:t>
            </a:r>
          </a:p>
          <a:p>
            <a:pPr lvl="2">
              <a:lnSpc>
                <a:spcPct val="70000"/>
              </a:lnSpc>
              <a:defRPr sz="1800"/>
            </a:pPr>
            <a:r>
              <a:rPr sz="2100" dirty="0"/>
              <a:t>Structures</a:t>
            </a:r>
          </a:p>
          <a:p>
            <a:pPr lvl="2">
              <a:lnSpc>
                <a:spcPct val="70000"/>
              </a:lnSpc>
              <a:defRPr sz="1800"/>
            </a:pPr>
            <a:r>
              <a:rPr sz="2100" dirty="0"/>
              <a:t>Literature</a:t>
            </a:r>
          </a:p>
          <a:p>
            <a:pPr lvl="2">
              <a:lnSpc>
                <a:spcPct val="70000"/>
              </a:lnSpc>
              <a:defRPr sz="1800"/>
            </a:pPr>
            <a:r>
              <a:rPr sz="2100" dirty="0"/>
              <a:t>Alignments</a:t>
            </a:r>
          </a:p>
          <a:p>
            <a:pPr lvl="2">
              <a:lnSpc>
                <a:spcPct val="70000"/>
              </a:lnSpc>
              <a:defRPr sz="1800"/>
            </a:pPr>
            <a:r>
              <a:rPr sz="2100" dirty="0" smtClean="0"/>
              <a:t>Variants</a:t>
            </a:r>
            <a:endParaRPr lang="en-US" sz="2100" dirty="0" smtClean="0"/>
          </a:p>
          <a:p>
            <a:pPr lvl="2">
              <a:lnSpc>
                <a:spcPct val="70000"/>
              </a:lnSpc>
              <a:defRPr sz="1800"/>
            </a:pPr>
            <a:r>
              <a:rPr lang="en-US" sz="2100" dirty="0" smtClean="0"/>
              <a:t>Correlated mutation</a:t>
            </a:r>
          </a:p>
          <a:p>
            <a:pPr lvl="2">
              <a:lnSpc>
                <a:spcPct val="70000"/>
              </a:lnSpc>
              <a:defRPr sz="1800"/>
            </a:pPr>
            <a:r>
              <a:rPr lang="en-US" sz="2100" dirty="0" smtClean="0"/>
              <a:t>Ligand contact data</a:t>
            </a:r>
            <a:endParaRPr sz="2100" dirty="0"/>
          </a:p>
          <a:p>
            <a:pPr lvl="2">
              <a:lnSpc>
                <a:spcPct val="70000"/>
              </a:lnSpc>
              <a:defRPr sz="1800"/>
            </a:pPr>
            <a:r>
              <a:rPr sz="2100" dirty="0"/>
              <a:t>And </a:t>
            </a:r>
            <a:r>
              <a:rPr lang="en-US" sz="2100" dirty="0" smtClean="0"/>
              <a:t>many </a:t>
            </a:r>
            <a:r>
              <a:rPr sz="2100" dirty="0" smtClean="0"/>
              <a:t>more </a:t>
            </a:r>
            <a:r>
              <a:rPr sz="2100" dirty="0"/>
              <a:t>. . .</a:t>
            </a:r>
          </a:p>
        </p:txBody>
      </p:sp>
      <p:sp>
        <p:nvSpPr>
          <p:cNvPr id="135" name="Shape 135"/>
          <p:cNvSpPr/>
          <p:nvPr/>
        </p:nvSpPr>
        <p:spPr>
          <a:xfrm>
            <a:off x="3670300" y="406400"/>
            <a:ext cx="56642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Data integration</a:t>
            </a:r>
          </a:p>
        </p:txBody>
      </p:sp>
      <p:grpSp>
        <p:nvGrpSpPr>
          <p:cNvPr id="138" name="Group 138"/>
          <p:cNvGrpSpPr/>
          <p:nvPr/>
        </p:nvGrpSpPr>
        <p:grpSpPr>
          <a:xfrm>
            <a:off x="5473700" y="3623635"/>
            <a:ext cx="4314076" cy="3968048"/>
            <a:chOff x="0" y="0"/>
            <a:chExt cx="4314075" cy="3968047"/>
          </a:xfrm>
        </p:grpSpPr>
        <p:pic>
          <p:nvPicPr>
            <p:cNvPr id="136" name="accolade_g.g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84200" cy="3968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" name="Shape 137"/>
            <p:cNvSpPr/>
            <p:nvPr/>
          </p:nvSpPr>
          <p:spPr>
            <a:xfrm>
              <a:off x="997421" y="1186037"/>
              <a:ext cx="3316654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r>
                <a:rPr sz="2100" dirty="0"/>
                <a:t>For a complete superfamily:</a:t>
              </a:r>
              <a:br>
                <a:rPr sz="2100" dirty="0"/>
              </a:br>
              <a:r>
                <a:rPr sz="2100" dirty="0"/>
                <a:t/>
              </a:r>
              <a:br>
                <a:rPr sz="2100" dirty="0"/>
              </a:br>
              <a:r>
                <a:rPr sz="2100" dirty="0"/>
                <a:t> -  different protein functions</a:t>
              </a:r>
            </a:p>
            <a:p>
              <a:pPr lvl="0" algn="l">
                <a:defRPr sz="1800"/>
              </a:pPr>
              <a:r>
                <a:rPr sz="2100" dirty="0"/>
                <a:t> -  many different species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  <p:bldP spid="138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nrcons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7570" y="1346200"/>
            <a:ext cx="9033130" cy="947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9029700" cy="1866900"/>
          </a:xfrm>
          <a:prstGeom prst="rect">
            <a:avLst/>
          </a:prstGeom>
        </p:spPr>
        <p:txBody>
          <a:bodyPr/>
          <a:lstStyle/>
          <a:p>
            <a:pPr marL="1307211" lvl="1" indent="-590930" defTabSz="549148">
              <a:spcBef>
                <a:spcPts val="2200"/>
              </a:spcBef>
              <a:defRPr sz="1800"/>
            </a:pPr>
            <a:r>
              <a:rPr sz="2068" b="1" dirty="0"/>
              <a:t>From alignment to structure</a:t>
            </a:r>
            <a:br>
              <a:rPr sz="2068" b="1" dirty="0"/>
            </a:br>
            <a:r>
              <a:rPr sz="2068" b="1" dirty="0"/>
              <a:t/>
            </a:r>
            <a:br>
              <a:rPr sz="2068" b="1" dirty="0"/>
            </a:br>
            <a:r>
              <a:rPr sz="1879" b="1" i="1" dirty="0"/>
              <a:t>What are the most conserved positions in </a:t>
            </a:r>
            <a:br>
              <a:rPr sz="1879" b="1" i="1" dirty="0"/>
            </a:br>
            <a:r>
              <a:rPr sz="1879" b="1" i="1" dirty="0"/>
              <a:t>the family multiple sequence alignment?</a:t>
            </a:r>
            <a:endParaRPr sz="1879" b="1" dirty="0"/>
          </a:p>
        </p:txBody>
      </p:sp>
      <p:sp>
        <p:nvSpPr>
          <p:cNvPr id="144" name="Shape 144"/>
          <p:cNvSpPr/>
          <p:nvPr/>
        </p:nvSpPr>
        <p:spPr>
          <a:xfrm>
            <a:off x="3670300" y="406400"/>
            <a:ext cx="56642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Data integration</a:t>
            </a:r>
          </a:p>
        </p:txBody>
      </p:sp>
      <p:sp>
        <p:nvSpPr>
          <p:cNvPr id="145" name="Shape 145"/>
          <p:cNvSpPr/>
          <p:nvPr/>
        </p:nvSpPr>
        <p:spPr>
          <a:xfrm>
            <a:off x="1511300" y="4686300"/>
            <a:ext cx="4546600" cy="186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2400"/>
              </a:spcBef>
              <a:defRPr sz="2000" b="1" i="1">
                <a:solidFill>
                  <a:srgbClr val="606060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000" b="1" i="1" dirty="0">
                <a:solidFill>
                  <a:schemeClr val="bg1">
                    <a:lumMod val="65000"/>
                  </a:schemeClr>
                </a:solidFill>
              </a:rPr>
              <a:t>Positions colored orange are &gt; 85% conserved in an alignment of ~5000 nuclear receptor proteins</a:t>
            </a:r>
            <a:endParaRPr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nrmut1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2900" y="1332309"/>
            <a:ext cx="9093200" cy="951944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9029700" cy="1866900"/>
          </a:xfrm>
          <a:prstGeom prst="rect">
            <a:avLst/>
          </a:prstGeom>
        </p:spPr>
        <p:txBody>
          <a:bodyPr/>
          <a:lstStyle/>
          <a:p>
            <a:pPr marL="1307211" lvl="1" indent="-590930" defTabSz="549148">
              <a:spcBef>
                <a:spcPts val="2200"/>
              </a:spcBef>
              <a:defRPr sz="1800"/>
            </a:pPr>
            <a:r>
              <a:rPr sz="2068" b="1" dirty="0"/>
              <a:t>From literature to structure</a:t>
            </a:r>
            <a:br>
              <a:rPr sz="2068" b="1" dirty="0"/>
            </a:br>
            <a:r>
              <a:rPr sz="2068" b="1" dirty="0"/>
              <a:t/>
            </a:r>
            <a:br>
              <a:rPr sz="2068" b="1" dirty="0"/>
            </a:br>
            <a:r>
              <a:rPr sz="1879" b="1" i="1" dirty="0"/>
              <a:t>What are the most frequently mutated positions in </a:t>
            </a:r>
            <a:br>
              <a:rPr sz="1879" b="1" i="1" dirty="0"/>
            </a:br>
            <a:r>
              <a:rPr sz="1879" b="1" i="1" dirty="0"/>
              <a:t>the literature?</a:t>
            </a:r>
            <a:endParaRPr sz="1879" b="1" dirty="0"/>
          </a:p>
        </p:txBody>
      </p:sp>
      <p:sp>
        <p:nvSpPr>
          <p:cNvPr id="151" name="Shape 151"/>
          <p:cNvSpPr/>
          <p:nvPr/>
        </p:nvSpPr>
        <p:spPr>
          <a:xfrm>
            <a:off x="3670300" y="406400"/>
            <a:ext cx="56642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 b="1">
                <a:solidFill>
                  <a:srgbClr val="60606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606060"/>
                </a:solidFill>
              </a:rPr>
              <a:t>Data integration</a:t>
            </a:r>
          </a:p>
        </p:txBody>
      </p:sp>
      <p:sp>
        <p:nvSpPr>
          <p:cNvPr id="152" name="Shape 152"/>
          <p:cNvSpPr/>
          <p:nvPr/>
        </p:nvSpPr>
        <p:spPr>
          <a:xfrm>
            <a:off x="1511300" y="4686300"/>
            <a:ext cx="4216400" cy="186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2400"/>
              </a:spcBef>
              <a:defRPr sz="2000" b="1" i="1">
                <a:solidFill>
                  <a:srgbClr val="606060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000" b="1" i="1" dirty="0">
                <a:solidFill>
                  <a:srgbClr val="A6A6A6"/>
                </a:solidFill>
              </a:rPr>
              <a:t>For each purple position there are at least 150 papers discussing a mutation at that position</a:t>
            </a:r>
            <a:endParaRPr sz="2000" b="1" dirty="0">
              <a:solidFill>
                <a:srgbClr val="A6A6A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1214</Words>
  <Application>Microsoft Macintosh PowerPoint</Application>
  <PresentationFormat>Aangepast</PresentationFormat>
  <Paragraphs>198</Paragraphs>
  <Slides>21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White</vt:lpstr>
      <vt:lpstr>3DM for Diagnostics</vt:lpstr>
      <vt:lpstr>Variant effect predictions</vt:lpstr>
      <vt:lpstr>PowerPoint-presentatie</vt:lpstr>
      <vt:lpstr>PowerPoint-presentatie</vt:lpstr>
      <vt:lpstr>PowerPoint-presentatie</vt:lpstr>
      <vt:lpstr>3DM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3DM</vt:lpstr>
      <vt:lpstr>PowerPoint-presentatie</vt:lpstr>
      <vt:lpstr>3DM variant effect predictions</vt:lpstr>
      <vt:lpstr>3DM mutation effect predictions</vt:lpstr>
      <vt:lpstr>PowerPoint-presentatie</vt:lpstr>
      <vt:lpstr>3DM variant effect predictions</vt:lpstr>
      <vt:lpstr>3DM variant effect predictions</vt:lpstr>
      <vt:lpstr>PowerPoint-presentatie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3DM for Diagnostics</dc:title>
  <cp:lastModifiedBy>Hendrik Joosten</cp:lastModifiedBy>
  <cp:revision>29</cp:revision>
  <dcterms:modified xsi:type="dcterms:W3CDTF">2014-05-05T12:39:27Z</dcterms:modified>
</cp:coreProperties>
</file>